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CF15C-5EAD-4DA0-87D0-B7A73221EA5E}" type="datetimeFigureOut">
              <a:rPr lang="en-GB" smtClean="0"/>
              <a:t>22/05/2022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455A-F503-4E67-908C-A0A0ACF04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233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CF15C-5EAD-4DA0-87D0-B7A73221EA5E}" type="datetimeFigureOut">
              <a:rPr lang="en-GB" smtClean="0"/>
              <a:t>22/05/2022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455A-F503-4E67-908C-A0A0ACF04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69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CF15C-5EAD-4DA0-87D0-B7A73221EA5E}" type="datetimeFigureOut">
              <a:rPr lang="en-GB" smtClean="0"/>
              <a:t>22/05/2022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455A-F503-4E67-908C-A0A0ACF04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37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CF15C-5EAD-4DA0-87D0-B7A73221EA5E}" type="datetimeFigureOut">
              <a:rPr lang="en-GB" smtClean="0"/>
              <a:t>22/05/2022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455A-F503-4E67-908C-A0A0ACF0437F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4396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CF15C-5EAD-4DA0-87D0-B7A73221EA5E}" type="datetimeFigureOut">
              <a:rPr lang="en-GB" smtClean="0"/>
              <a:t>22/05/2022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455A-F503-4E67-908C-A0A0ACF04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748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CF15C-5EAD-4DA0-87D0-B7A73221EA5E}" type="datetimeFigureOut">
              <a:rPr lang="en-GB" smtClean="0"/>
              <a:t>22/05/2022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455A-F503-4E67-908C-A0A0ACF04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567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CF15C-5EAD-4DA0-87D0-B7A73221EA5E}" type="datetimeFigureOut">
              <a:rPr lang="en-GB" smtClean="0"/>
              <a:t>22/05/2022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455A-F503-4E67-908C-A0A0ACF04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887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CF15C-5EAD-4DA0-87D0-B7A73221EA5E}" type="datetimeFigureOut">
              <a:rPr lang="en-GB" smtClean="0"/>
              <a:t>22/05/2022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455A-F503-4E67-908C-A0A0ACF04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824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CF15C-5EAD-4DA0-87D0-B7A73221EA5E}" type="datetimeFigureOut">
              <a:rPr lang="en-GB" smtClean="0"/>
              <a:t>22/05/2022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455A-F503-4E67-908C-A0A0ACF04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1212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CF15C-5EAD-4DA0-87D0-B7A73221EA5E}" type="datetimeFigureOut">
              <a:rPr lang="en-GB" smtClean="0"/>
              <a:t>22/05/2022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455A-F503-4E67-908C-A0A0ACF04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58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CF15C-5EAD-4DA0-87D0-B7A73221EA5E}" type="datetimeFigureOut">
              <a:rPr lang="en-GB" smtClean="0"/>
              <a:t>22/05/2022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455A-F503-4E67-908C-A0A0ACF04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437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CF15C-5EAD-4DA0-87D0-B7A73221EA5E}" type="datetimeFigureOut">
              <a:rPr lang="en-GB" smtClean="0"/>
              <a:t>22/05/2022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455A-F503-4E67-908C-A0A0ACF04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599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CF15C-5EAD-4DA0-87D0-B7A73221EA5E}" type="datetimeFigureOut">
              <a:rPr lang="en-GB" smtClean="0"/>
              <a:t>22/05/2022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455A-F503-4E67-908C-A0A0ACF04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380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CF15C-5EAD-4DA0-87D0-B7A73221EA5E}" type="datetimeFigureOut">
              <a:rPr lang="en-GB" smtClean="0"/>
              <a:t>22/05/2022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455A-F503-4E67-908C-A0A0ACF04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43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CF15C-5EAD-4DA0-87D0-B7A73221EA5E}" type="datetimeFigureOut">
              <a:rPr lang="en-GB" smtClean="0"/>
              <a:t>22/05/2022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455A-F503-4E67-908C-A0A0ACF04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018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CF15C-5EAD-4DA0-87D0-B7A73221EA5E}" type="datetimeFigureOut">
              <a:rPr lang="en-GB" smtClean="0"/>
              <a:t>22/05/2022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455A-F503-4E67-908C-A0A0ACF04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83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CF15C-5EAD-4DA0-87D0-B7A73221EA5E}" type="datetimeFigureOut">
              <a:rPr lang="en-GB" smtClean="0"/>
              <a:t>22/05/2022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455A-F503-4E67-908C-A0A0ACF04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622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CF15C-5EAD-4DA0-87D0-B7A73221EA5E}" type="datetimeFigureOut">
              <a:rPr lang="en-GB" smtClean="0"/>
              <a:t>22/05/2022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455A-F503-4E67-908C-A0A0ACF04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533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A3CF15C-5EAD-4DA0-87D0-B7A73221EA5E}" type="datetimeFigureOut">
              <a:rPr lang="en-GB" smtClean="0"/>
              <a:t>22/05/2022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649455A-F503-4E67-908C-A0A0ACF04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059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  <p:sldLayoutId id="2147483890" r:id="rId13"/>
    <p:sldLayoutId id="2147483891" r:id="rId14"/>
    <p:sldLayoutId id="2147483892" r:id="rId15"/>
    <p:sldLayoutId id="2147483893" r:id="rId16"/>
    <p:sldLayoutId id="2147483894" r:id="rId17"/>
    <p:sldLayoutId id="2147483895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165F8-2805-A56E-83FF-1E1EE1ECF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96204"/>
            <a:ext cx="9601200" cy="946052"/>
          </a:xfrm>
        </p:spPr>
        <p:txBody>
          <a:bodyPr>
            <a:normAutofit/>
          </a:bodyPr>
          <a:lstStyle/>
          <a:p>
            <a:r>
              <a:rPr lang="en-GB" sz="1400" b="1" cap="non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Novi </a:t>
            </a:r>
            <a:r>
              <a:rPr lang="en-GB" sz="1400" b="1" cap="none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učinkoviti</a:t>
            </a:r>
            <a:r>
              <a:rPr lang="en-GB" sz="1400" b="1" cap="non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="1" cap="none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indeks</a:t>
            </a:r>
            <a:r>
              <a:rPr lang="en-GB" sz="1400" b="1" cap="non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za </a:t>
            </a:r>
            <a:r>
              <a:rPr lang="en-GB" sz="1400" b="1" cap="none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predviđanje</a:t>
            </a:r>
            <a:r>
              <a:rPr lang="en-GB" sz="1400" b="1" cap="non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="1" cap="none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ishoda</a:t>
            </a:r>
            <a:r>
              <a:rPr lang="en-GB" sz="1400" b="1" cap="non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="1" cap="none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egzacerbacija</a:t>
            </a:r>
            <a:r>
              <a:rPr lang="en-GB" sz="1400" b="1" cap="non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KOPB</a:t>
            </a:r>
            <a:br>
              <a:rPr lang="en-GB" sz="1400" b="1" cap="non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GB" sz="1200" b="1" cap="non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200" b="1" cap="non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NEDELJKOVIĆ V.</a:t>
            </a:r>
            <a:r>
              <a:rPr lang="en-GB" sz="1200" b="1" cap="none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GB" sz="1200" b="1" cap="non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200" cap="none" dirty="0" err="1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  <a:r>
              <a:rPr lang="en-GB" sz="1200" b="0" i="0" cap="non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ukić-Dugac</a:t>
            </a:r>
            <a:r>
              <a:rPr lang="en-GB" sz="1200" b="0" i="0" cap="non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A.</a:t>
            </a:r>
            <a:r>
              <a:rPr lang="en-GB" sz="1200" b="0" i="0" cap="none" baseline="3000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200" b="0" i="0" cap="non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cap="none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1200" b="0" i="0" cap="non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avliša</a:t>
            </a:r>
            <a:r>
              <a:rPr lang="en-GB" sz="1200" b="0" i="0" cap="non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G.</a:t>
            </a:r>
            <a:r>
              <a:rPr lang="en-GB" sz="1200" b="0" i="0" cap="none" baseline="3000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200" b="0" i="0" cap="non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cap="none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1200" b="0" i="0" cap="non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opović-Grle</a:t>
            </a:r>
            <a:r>
              <a:rPr lang="en-GB" sz="1200" b="0" i="0" cap="non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S.</a:t>
            </a:r>
            <a:r>
              <a:rPr lang="en-GB" sz="1200" b="0" i="0" cap="none" baseline="3000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br>
              <a:rPr lang="en-GB" sz="1200" b="0" i="0" cap="non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b="0" i="0" cap="non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GB" sz="1200" cap="none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 b="0" i="0" cap="non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pecijalna</a:t>
            </a:r>
            <a:r>
              <a:rPr lang="en-GB" sz="1200" b="0" i="0" cap="non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cap="non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bolnica</a:t>
            </a:r>
            <a:r>
              <a:rPr lang="en-GB" sz="1200" b="0" i="0" cap="non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GB" sz="1200" b="0" i="0" cap="non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plućne</a:t>
            </a:r>
            <a:r>
              <a:rPr lang="en-GB" sz="1200" b="0" i="0" cap="non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cap="non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bolesti</a:t>
            </a:r>
            <a:r>
              <a:rPr lang="en-GB" sz="1200" b="0" i="0" cap="non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cap="none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GB" sz="1200" b="0" i="0" cap="non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agreb</a:t>
            </a:r>
            <a:br>
              <a:rPr lang="en-GB" sz="1200" b="0" i="0" cap="non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b="0" i="0" cap="non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KBC </a:t>
            </a:r>
            <a:r>
              <a:rPr lang="en-GB" sz="1200" cap="none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GB" sz="1200" b="0" i="0" cap="non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agreb, </a:t>
            </a:r>
            <a:r>
              <a:rPr lang="en-GB" sz="1200" b="0" i="0" cap="non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Klinika</a:t>
            </a:r>
            <a:r>
              <a:rPr lang="en-GB" sz="1200" b="0" i="0" cap="non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GB" sz="1200" b="0" i="0" cap="non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plućne</a:t>
            </a:r>
            <a:r>
              <a:rPr lang="en-GB" sz="1200" b="0" i="0" cap="non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cap="non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bolesti</a:t>
            </a:r>
            <a:r>
              <a:rPr lang="en-GB" sz="1200" b="0" i="0" cap="non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cap="non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Jordanovac</a:t>
            </a:r>
            <a:endParaRPr lang="en-GB" sz="12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FED5C-E925-28E5-04B1-6FC9BFAD9F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8529" y="1507429"/>
            <a:ext cx="5418069" cy="535057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UVOD:</a:t>
            </a: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Kronična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opstruktivna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plućna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bolest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karakterizirana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kroničnim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upalnim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procesom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koji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dovodi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slabo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reverzibilne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ili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ireverzibilne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opstrukcije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dišnih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puteva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U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dijela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bolesnika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KOPB je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karakteriziran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povremenim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egzacerbacijama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koje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često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zahtjevaju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hospitalno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liječenje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praćene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značajnom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stopom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mortaliteta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Postoje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brojni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upitnici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procjenu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stabilne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faze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bolesti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tek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nekoliko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procjenu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rizika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tijekom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akutne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egzacerbacije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Novi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alat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kliničko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predviđanje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ishoda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egzacerbacija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KOPB – DECAF,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osmišljen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za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prepoznavanje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pacijenata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kojima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potrebno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hospitalno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liječenje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intenziviranje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terapije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monitoring,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odnosno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palijativna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skrb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DECAF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upitnik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uključuje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procjenu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dispneje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eMRCD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skali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verificiranu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eozinopeniju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(&gt; 0.05 x 10</a:t>
            </a:r>
            <a:r>
              <a:rPr lang="en-GB" sz="1100" b="1" cap="none" baseline="30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/L),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konsolidaciju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parenhima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acidemiju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fibrilaciju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atrija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tablica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1). </a:t>
            </a:r>
            <a:endParaRPr lang="en-GB" sz="11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CILJ RADA</a:t>
            </a:r>
            <a:r>
              <a:rPr lang="en-GB" sz="11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GB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100" cap="non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Pomoću</a:t>
            </a:r>
            <a:r>
              <a:rPr lang="en-GB" sz="1100" cap="non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DECAF </a:t>
            </a:r>
            <a:r>
              <a:rPr lang="en-GB" sz="1100" cap="non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upitnika</a:t>
            </a:r>
            <a:r>
              <a:rPr lang="en-GB" sz="1100" cap="non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100" cap="non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procijeniti</a:t>
            </a:r>
            <a:r>
              <a:rPr lang="en-GB" sz="1100" cap="non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100" cap="non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rizik</a:t>
            </a:r>
            <a:r>
              <a:rPr lang="en-GB" sz="1100" cap="non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100" cap="non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mortaliteta</a:t>
            </a:r>
            <a:r>
              <a:rPr lang="en-GB" sz="1100" cap="non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GB" sz="1100" cap="non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bolesnika</a:t>
            </a:r>
            <a:r>
              <a:rPr lang="en-GB" sz="1100" cap="non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koji </a:t>
            </a:r>
            <a:r>
              <a:rPr lang="en-GB" sz="1100" cap="non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GB" sz="1100" cap="non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100" cap="non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hospitalno</a:t>
            </a:r>
            <a:r>
              <a:rPr lang="en-GB" sz="1100" cap="non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100" cap="non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liječeni</a:t>
            </a:r>
            <a:r>
              <a:rPr lang="en-GB" sz="1100" cap="non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100" cap="non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zbog</a:t>
            </a:r>
            <a:r>
              <a:rPr lang="en-GB" sz="1100" cap="non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100" cap="non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egzacerbacije</a:t>
            </a:r>
            <a:r>
              <a:rPr lang="en-GB" sz="1100" cap="non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KOPB </a:t>
            </a:r>
            <a:r>
              <a:rPr lang="en-GB" sz="1100" cap="non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tijekom</a:t>
            </a:r>
            <a:r>
              <a:rPr lang="en-GB" sz="1100" cap="non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100" cap="non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proljeća</a:t>
            </a:r>
            <a:r>
              <a:rPr lang="en-GB" sz="1100" cap="non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2022. U </a:t>
            </a:r>
            <a:r>
              <a:rPr lang="en-GB" sz="1100" cap="non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Klinici</a:t>
            </a:r>
            <a:r>
              <a:rPr lang="en-GB" sz="1100" cap="non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GB" sz="1100" cap="non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plućne</a:t>
            </a:r>
            <a:r>
              <a:rPr lang="en-GB" sz="1100" cap="non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100" cap="non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bolesti</a:t>
            </a:r>
            <a:r>
              <a:rPr lang="en-GB" sz="1100" cap="non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100" cap="non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Jordanovac</a:t>
            </a:r>
            <a:r>
              <a:rPr lang="en-GB" sz="1100" cap="non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METODE: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Stupanj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dispneje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evaluiran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po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eMRCD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skali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laboratorijskih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nalaza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krvi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izračunate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vrijednosti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eozinofila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radiološkim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metodama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praćeno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eventualno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postojanje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konsolidata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učinjena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plinska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analiza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arterijske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krvi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prema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ekg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-u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anamnestičkim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podacima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procijenjena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perzistentna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ili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paroksizmalna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fibrilacija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atrija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Maksimalan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zbroj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bodova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6 –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eMRCD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5a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ocjenjuje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jednim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bodom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eMRCD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5b s 2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boda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jedan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bod za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eozinopeniju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eoz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 0.05 x 10</a:t>
            </a:r>
            <a:r>
              <a:rPr lang="en-GB" sz="1100" cap="none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/L),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konsolidaciju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acidemiju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&lt;7.3),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paroksizmalnu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ili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permanentu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fibrilaciju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atrija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Bolesnici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zbirnim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brojem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DECAF 0-1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imaju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mali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rizik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letalnog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ishoda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(1-1.4%), DECAF 2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srednji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rizik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(5.4-8.4%), DECAF 3+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visok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rizik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letalnog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ishoda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(21.4-34.7%). </a:t>
            </a:r>
            <a:r>
              <a:rPr lang="en-GB" sz="1100" cap="non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0FFC40-BD03-879F-7E00-3CC7D0DAA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517223"/>
            <a:ext cx="5847471" cy="27241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REZULTATI: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Analizirali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smo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DECAF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zbroj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kod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9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bolesnika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egzacerbaciji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KOPB od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čega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33,3%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muškaraca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66.6%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žena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Nizak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rizik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mortaliteta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(DECAF 0-1)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imalo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22,22%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pacijenata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intermedijarni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rizik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(DECAF 2)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imalo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11,11%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pacijenata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visok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rizik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mortaliteta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(DECAF 3+)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imalo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66,66%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pacijenata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Svi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bolesnici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liječeni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oksigenoterapijom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putem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venturi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maske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parenteralnom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glukokortikoidnom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terapijom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inteziviranom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inhalacijskom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parenteralnom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bronhodilatacijskom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terapijom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22,22%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zahtjevalo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liječenje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neinvazivnom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mehaničkom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ventilacijom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Liječenje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ovih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egzacerbacija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završilo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jednim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smrtnim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ishodom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bolesnika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koji je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prema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DECAF-u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procjenjen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kao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visok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rizik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mortaliteta</a:t>
            </a: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GB" sz="1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1940CC3-573E-4B3C-E3BE-2FE50D23F2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844" y="3335850"/>
            <a:ext cx="3898756" cy="197897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F7D5610-0150-987B-4C8D-0114DFD964FF}"/>
              </a:ext>
            </a:extLst>
          </p:cNvPr>
          <p:cNvSpPr txBox="1"/>
          <p:nvPr/>
        </p:nvSpPr>
        <p:spPr>
          <a:xfrm>
            <a:off x="6079757" y="5314828"/>
            <a:ext cx="573492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ZAKLJUČAK</a:t>
            </a:r>
            <a:r>
              <a:rPr lang="en-GB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Novi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alat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kliničko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predviđanje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ishoda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egzacerbacija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KOPB  DECAF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može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pomoći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liječnicima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stratifikaciji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bolesnika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akutnom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egzacerbacijom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KOPB-a,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potrebi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češćih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ambulantnih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kontrola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inteziviranju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terapijskih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opcija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liječenja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procjeni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potrebe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hospitalizacijom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Navedeni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alat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jednostavan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parametri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dobivaju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rutinskom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uobičajenom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obradom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bolesnika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 ga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trebalo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odrediti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prilikom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svakog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dolaska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bolesnika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hitnu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cap="none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službu</a:t>
            </a:r>
            <a:r>
              <a:rPr lang="en-GB" sz="1100" b="1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1100" b="1" dirty="0">
              <a:solidFill>
                <a:srgbClr val="0070C0"/>
              </a:solidFill>
            </a:endParaRP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882FD899-B229-AC43-A0E8-63D3942268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42696" y="254537"/>
            <a:ext cx="1552135" cy="829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372497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144</TotalTime>
  <Words>504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Tw Cen MT</vt:lpstr>
      <vt:lpstr>Droplet</vt:lpstr>
      <vt:lpstr>Novi učinkoviti indeks za predviđanje ishoda egzacerbacija KOPB  NEDELJKOVIĆ V.1, Vukić-Dugac A.2, Pavliša G.2, Popović-Grle S.2 1 Specijalna bolnica za plućne bolesti, Zagreb 2. KBC Zagreb, Klinika za plućne bolesti Jordanovac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Novi učinkoviti indeks za predviđanje ishoda egzacerbacija KOPB  NEDELJKOVIĆ V.1, Vukić-Dugac A.2, Pavliša G.2, Popović-Grle S.2 1 Specijalna bolnica za plućne bolesti, Zagreb 2. KBC Zagreb, Klinika za plućne bolesti Jordanovac</dc:title>
  <dc:creator>Vanja Nedeljkovic</dc:creator>
  <cp:lastModifiedBy>Vanja Nedeljkovic</cp:lastModifiedBy>
  <cp:revision>3</cp:revision>
  <dcterms:created xsi:type="dcterms:W3CDTF">2022-05-22T18:27:03Z</dcterms:created>
  <dcterms:modified xsi:type="dcterms:W3CDTF">2022-05-22T20:59:12Z</dcterms:modified>
</cp:coreProperties>
</file>