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286413" cy="10287000"/>
  <p:notesSz cx="6858000" cy="9144000"/>
  <p:defaultTextStyle>
    <a:defPPr>
      <a:defRPr lang="en-US"/>
    </a:defPPr>
    <a:lvl1pPr marL="0" algn="l" defTabSz="1828617" rtl="0" eaLnBrk="1" latinLnBrk="0" hangingPunct="1">
      <a:defRPr sz="3600" kern="1200">
        <a:solidFill>
          <a:schemeClr val="tx1"/>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5" algn="l" defTabSz="1828617" rtl="0" eaLnBrk="1" latinLnBrk="0" hangingPunct="1">
      <a:defRPr sz="3600" kern="1200">
        <a:solidFill>
          <a:schemeClr val="tx1"/>
        </a:solidFill>
        <a:latin typeface="+mn-lt"/>
        <a:ea typeface="+mn-ea"/>
        <a:cs typeface="+mn-cs"/>
      </a:defRPr>
    </a:lvl5pPr>
    <a:lvl6pPr marL="4571542"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59"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8" d="100"/>
          <a:sy n="58" d="100"/>
        </p:scale>
        <p:origin x="-1109" y="-8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481" y="3195639"/>
            <a:ext cx="15543451" cy="2205038"/>
          </a:xfrm>
        </p:spPr>
        <p:txBody>
          <a:bodyPr/>
          <a:lstStyle/>
          <a:p>
            <a:r>
              <a:rPr lang="en-US" smtClean="0"/>
              <a:t>Click to edit Master title style</a:t>
            </a:r>
            <a:endParaRPr lang="en-GB"/>
          </a:p>
        </p:txBody>
      </p:sp>
      <p:sp>
        <p:nvSpPr>
          <p:cNvPr id="3" name="Subtitle 2"/>
          <p:cNvSpPr>
            <a:spLocks noGrp="1"/>
          </p:cNvSpPr>
          <p:nvPr>
            <p:ph type="subTitle" idx="1"/>
          </p:nvPr>
        </p:nvSpPr>
        <p:spPr>
          <a:xfrm>
            <a:off x="2742962" y="5829300"/>
            <a:ext cx="12800490" cy="2628900"/>
          </a:xfrm>
        </p:spPr>
        <p:txBody>
          <a:bodyPr/>
          <a:lstStyle>
            <a:lvl1pPr marL="0" indent="0" algn="ctr">
              <a:buNone/>
              <a:defRPr>
                <a:solidFill>
                  <a:schemeClr val="tx1">
                    <a:tint val="75000"/>
                  </a:schemeClr>
                </a:solidFill>
              </a:defRPr>
            </a:lvl1pPr>
            <a:lvl2pPr marL="914309" indent="0" algn="ctr">
              <a:buNone/>
              <a:defRPr>
                <a:solidFill>
                  <a:schemeClr val="tx1">
                    <a:tint val="75000"/>
                  </a:schemeClr>
                </a:solidFill>
              </a:defRPr>
            </a:lvl2pPr>
            <a:lvl3pPr marL="1828617" indent="0" algn="ctr">
              <a:buNone/>
              <a:defRPr>
                <a:solidFill>
                  <a:schemeClr val="tx1">
                    <a:tint val="75000"/>
                  </a:schemeClr>
                </a:solidFill>
              </a:defRPr>
            </a:lvl3pPr>
            <a:lvl4pPr marL="2742926" indent="0" algn="ctr">
              <a:buNone/>
              <a:defRPr>
                <a:solidFill>
                  <a:schemeClr val="tx1">
                    <a:tint val="75000"/>
                  </a:schemeClr>
                </a:solidFill>
              </a:defRPr>
            </a:lvl4pPr>
            <a:lvl5pPr marL="3657235" indent="0" algn="ctr">
              <a:buNone/>
              <a:defRPr>
                <a:solidFill>
                  <a:schemeClr val="tx1">
                    <a:tint val="75000"/>
                  </a:schemeClr>
                </a:solidFill>
              </a:defRPr>
            </a:lvl5pPr>
            <a:lvl6pPr marL="4571542" indent="0" algn="ctr">
              <a:buNone/>
              <a:defRPr>
                <a:solidFill>
                  <a:schemeClr val="tx1">
                    <a:tint val="75000"/>
                  </a:schemeClr>
                </a:solidFill>
              </a:defRPr>
            </a:lvl6pPr>
            <a:lvl7pPr marL="5485851" indent="0" algn="ctr">
              <a:buNone/>
              <a:defRPr>
                <a:solidFill>
                  <a:schemeClr val="tx1">
                    <a:tint val="75000"/>
                  </a:schemeClr>
                </a:solidFill>
              </a:defRPr>
            </a:lvl7pPr>
            <a:lvl8pPr marL="6400159" indent="0" algn="ctr">
              <a:buNone/>
              <a:defRPr>
                <a:solidFill>
                  <a:schemeClr val="tx1">
                    <a:tint val="75000"/>
                  </a:schemeClr>
                </a:solidFill>
              </a:defRPr>
            </a:lvl8pPr>
            <a:lvl9pPr marL="731446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C3662E-49A0-4435-86F8-5585A7BD9C81}"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51893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3662E-49A0-4435-86F8-5585A7BD9C81}"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07806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7649" y="411958"/>
            <a:ext cx="4114443" cy="8777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321" y="411958"/>
            <a:ext cx="12038555"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3662E-49A0-4435-86F8-5585A7BD9C81}"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13433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C3662E-49A0-4435-86F8-5585A7BD9C81}"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836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501" y="6610352"/>
            <a:ext cx="15543451" cy="2043112"/>
          </a:xfrm>
        </p:spPr>
        <p:txBody>
          <a:bodyPr anchor="t"/>
          <a:lstStyle>
            <a:lvl1pPr algn="l">
              <a:defRPr sz="8000" b="1" cap="all"/>
            </a:lvl1pPr>
          </a:lstStyle>
          <a:p>
            <a:r>
              <a:rPr lang="en-US" smtClean="0"/>
              <a:t>Click to edit Master title style</a:t>
            </a:r>
            <a:endParaRPr lang="en-GB"/>
          </a:p>
        </p:txBody>
      </p:sp>
      <p:sp>
        <p:nvSpPr>
          <p:cNvPr id="3" name="Text Placeholder 2"/>
          <p:cNvSpPr>
            <a:spLocks noGrp="1"/>
          </p:cNvSpPr>
          <p:nvPr>
            <p:ph type="body" idx="1"/>
          </p:nvPr>
        </p:nvSpPr>
        <p:spPr>
          <a:xfrm>
            <a:off x="1444501" y="4360070"/>
            <a:ext cx="15543451" cy="2250280"/>
          </a:xfrm>
        </p:spPr>
        <p:txBody>
          <a:bodyPr anchor="b"/>
          <a:lstStyle>
            <a:lvl1pPr marL="0" indent="0">
              <a:buNone/>
              <a:defRPr sz="4000">
                <a:solidFill>
                  <a:schemeClr val="tx1">
                    <a:tint val="75000"/>
                  </a:schemeClr>
                </a:solidFill>
              </a:defRPr>
            </a:lvl1pPr>
            <a:lvl2pPr marL="914309" indent="0">
              <a:buNone/>
              <a:defRPr sz="3600">
                <a:solidFill>
                  <a:schemeClr val="tx1">
                    <a:tint val="75000"/>
                  </a:schemeClr>
                </a:solidFill>
              </a:defRPr>
            </a:lvl2pPr>
            <a:lvl3pPr marL="1828617" indent="0">
              <a:buNone/>
              <a:defRPr sz="3200">
                <a:solidFill>
                  <a:schemeClr val="tx1">
                    <a:tint val="75000"/>
                  </a:schemeClr>
                </a:solidFill>
              </a:defRPr>
            </a:lvl3pPr>
            <a:lvl4pPr marL="2742926" indent="0">
              <a:buNone/>
              <a:defRPr sz="2800">
                <a:solidFill>
                  <a:schemeClr val="tx1">
                    <a:tint val="75000"/>
                  </a:schemeClr>
                </a:solidFill>
              </a:defRPr>
            </a:lvl4pPr>
            <a:lvl5pPr marL="3657235" indent="0">
              <a:buNone/>
              <a:defRPr sz="2800">
                <a:solidFill>
                  <a:schemeClr val="tx1">
                    <a:tint val="75000"/>
                  </a:schemeClr>
                </a:solidFill>
              </a:defRPr>
            </a:lvl5pPr>
            <a:lvl6pPr marL="4571542" indent="0">
              <a:buNone/>
              <a:defRPr sz="2800">
                <a:solidFill>
                  <a:schemeClr val="tx1">
                    <a:tint val="75000"/>
                  </a:schemeClr>
                </a:solidFill>
              </a:defRPr>
            </a:lvl6pPr>
            <a:lvl7pPr marL="5485851" indent="0">
              <a:buNone/>
              <a:defRPr sz="2800">
                <a:solidFill>
                  <a:schemeClr val="tx1">
                    <a:tint val="75000"/>
                  </a:schemeClr>
                </a:solidFill>
              </a:defRPr>
            </a:lvl7pPr>
            <a:lvl8pPr marL="6400159" indent="0">
              <a:buNone/>
              <a:defRPr sz="2800">
                <a:solidFill>
                  <a:schemeClr val="tx1">
                    <a:tint val="75000"/>
                  </a:schemeClr>
                </a:solidFill>
              </a:defRPr>
            </a:lvl8pPr>
            <a:lvl9pPr marL="7314468"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3662E-49A0-4435-86F8-5585A7BD9C81}"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83014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321" y="2400302"/>
            <a:ext cx="8076499"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295593" y="2400302"/>
            <a:ext cx="8076499"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C3662E-49A0-4435-86F8-5585A7BD9C81}"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30696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914321" y="2302670"/>
            <a:ext cx="8079675" cy="959644"/>
          </a:xfrm>
        </p:spPr>
        <p:txBody>
          <a:bodyPr anchor="b"/>
          <a:lstStyle>
            <a:lvl1pPr marL="0" indent="0">
              <a:buNone/>
              <a:defRPr sz="4800" b="1"/>
            </a:lvl1pPr>
            <a:lvl2pPr marL="914309" indent="0">
              <a:buNone/>
              <a:defRPr sz="4000" b="1"/>
            </a:lvl2pPr>
            <a:lvl3pPr marL="1828617" indent="0">
              <a:buNone/>
              <a:defRPr sz="3600" b="1"/>
            </a:lvl3pPr>
            <a:lvl4pPr marL="2742926" indent="0">
              <a:buNone/>
              <a:defRPr sz="3200" b="1"/>
            </a:lvl4pPr>
            <a:lvl5pPr marL="3657235" indent="0">
              <a:buNone/>
              <a:defRPr sz="3200" b="1"/>
            </a:lvl5pPr>
            <a:lvl6pPr marL="4571542" indent="0">
              <a:buNone/>
              <a:defRPr sz="3200" b="1"/>
            </a:lvl6pPr>
            <a:lvl7pPr marL="5485851" indent="0">
              <a:buNone/>
              <a:defRPr sz="3200" b="1"/>
            </a:lvl7pPr>
            <a:lvl8pPr marL="6400159" indent="0">
              <a:buNone/>
              <a:defRPr sz="3200" b="1"/>
            </a:lvl8pPr>
            <a:lvl9pPr marL="7314468"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914321" y="3262312"/>
            <a:ext cx="8079675"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289248" y="2302670"/>
            <a:ext cx="8082848" cy="959644"/>
          </a:xfrm>
        </p:spPr>
        <p:txBody>
          <a:bodyPr anchor="b"/>
          <a:lstStyle>
            <a:lvl1pPr marL="0" indent="0">
              <a:buNone/>
              <a:defRPr sz="4800" b="1"/>
            </a:lvl1pPr>
            <a:lvl2pPr marL="914309" indent="0">
              <a:buNone/>
              <a:defRPr sz="4000" b="1"/>
            </a:lvl2pPr>
            <a:lvl3pPr marL="1828617" indent="0">
              <a:buNone/>
              <a:defRPr sz="3600" b="1"/>
            </a:lvl3pPr>
            <a:lvl4pPr marL="2742926" indent="0">
              <a:buNone/>
              <a:defRPr sz="3200" b="1"/>
            </a:lvl4pPr>
            <a:lvl5pPr marL="3657235" indent="0">
              <a:buNone/>
              <a:defRPr sz="3200" b="1"/>
            </a:lvl5pPr>
            <a:lvl6pPr marL="4571542" indent="0">
              <a:buNone/>
              <a:defRPr sz="3200" b="1"/>
            </a:lvl6pPr>
            <a:lvl7pPr marL="5485851" indent="0">
              <a:buNone/>
              <a:defRPr sz="3200" b="1"/>
            </a:lvl7pPr>
            <a:lvl8pPr marL="6400159" indent="0">
              <a:buNone/>
              <a:defRPr sz="3200" b="1"/>
            </a:lvl8pPr>
            <a:lvl9pPr marL="7314468"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9289248" y="3262312"/>
            <a:ext cx="8082848"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C3662E-49A0-4435-86F8-5585A7BD9C81}" type="datetimeFigureOut">
              <a:rPr lang="en-GB" smtClean="0"/>
              <a:t>10/05/2022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62213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C3662E-49A0-4435-86F8-5585A7BD9C81}" type="datetimeFigureOut">
              <a:rPr lang="en-GB" smtClean="0"/>
              <a:t>10/05/2022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81214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3662E-49A0-4435-86F8-5585A7BD9C81}" type="datetimeFigureOut">
              <a:rPr lang="en-GB" smtClean="0"/>
              <a:t>10/05/2022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21526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325" y="409574"/>
            <a:ext cx="6016104" cy="1743076"/>
          </a:xfrm>
        </p:spPr>
        <p:txBody>
          <a:bodyPr anchor="b"/>
          <a:lstStyle>
            <a:lvl1pPr algn="l">
              <a:defRPr sz="4000" b="1"/>
            </a:lvl1pPr>
          </a:lstStyle>
          <a:p>
            <a:r>
              <a:rPr lang="en-US" smtClean="0"/>
              <a:t>Click to edit Master title style</a:t>
            </a:r>
            <a:endParaRPr lang="en-GB"/>
          </a:p>
        </p:txBody>
      </p:sp>
      <p:sp>
        <p:nvSpPr>
          <p:cNvPr id="3" name="Content Placeholder 2"/>
          <p:cNvSpPr>
            <a:spLocks noGrp="1"/>
          </p:cNvSpPr>
          <p:nvPr>
            <p:ph idx="1"/>
          </p:nvPr>
        </p:nvSpPr>
        <p:spPr>
          <a:xfrm>
            <a:off x="7149480" y="409577"/>
            <a:ext cx="10222613"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14325" y="2152653"/>
            <a:ext cx="6016104" cy="7036594"/>
          </a:xfrm>
        </p:spPr>
        <p:txBody>
          <a:bodyPr/>
          <a:lstStyle>
            <a:lvl1pPr marL="0" indent="0">
              <a:buNone/>
              <a:defRPr sz="2800"/>
            </a:lvl1pPr>
            <a:lvl2pPr marL="914309" indent="0">
              <a:buNone/>
              <a:defRPr sz="2400"/>
            </a:lvl2pPr>
            <a:lvl3pPr marL="1828617" indent="0">
              <a:buNone/>
              <a:defRPr sz="2000"/>
            </a:lvl3pPr>
            <a:lvl4pPr marL="2742926" indent="0">
              <a:buNone/>
              <a:defRPr sz="1800"/>
            </a:lvl4pPr>
            <a:lvl5pPr marL="3657235" indent="0">
              <a:buNone/>
              <a:defRPr sz="1800"/>
            </a:lvl5pPr>
            <a:lvl6pPr marL="4571542" indent="0">
              <a:buNone/>
              <a:defRPr sz="1800"/>
            </a:lvl6pPr>
            <a:lvl7pPr marL="5485851" indent="0">
              <a:buNone/>
              <a:defRPr sz="1800"/>
            </a:lvl7pPr>
            <a:lvl8pPr marL="6400159" indent="0">
              <a:buNone/>
              <a:defRPr sz="1800"/>
            </a:lvl8pPr>
            <a:lvl9pPr marL="7314468"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3662E-49A0-4435-86F8-5585A7BD9C81}"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23893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265" y="7200900"/>
            <a:ext cx="10971848" cy="850108"/>
          </a:xfrm>
        </p:spPr>
        <p:txBody>
          <a:bodyPr anchor="b"/>
          <a:lstStyle>
            <a:lvl1pPr algn="l">
              <a:defRPr sz="4000" b="1"/>
            </a:lvl1pPr>
          </a:lstStyle>
          <a:p>
            <a:r>
              <a:rPr lang="en-US" smtClean="0"/>
              <a:t>Click to edit Master title style</a:t>
            </a:r>
            <a:endParaRPr lang="en-GB"/>
          </a:p>
        </p:txBody>
      </p:sp>
      <p:sp>
        <p:nvSpPr>
          <p:cNvPr id="3" name="Picture Placeholder 2"/>
          <p:cNvSpPr>
            <a:spLocks noGrp="1"/>
          </p:cNvSpPr>
          <p:nvPr>
            <p:ph type="pic" idx="1"/>
          </p:nvPr>
        </p:nvSpPr>
        <p:spPr>
          <a:xfrm>
            <a:off x="3584265" y="919163"/>
            <a:ext cx="10971848" cy="6172200"/>
          </a:xfrm>
        </p:spPr>
        <p:txBody>
          <a:bodyPr/>
          <a:lstStyle>
            <a:lvl1pPr marL="0" indent="0">
              <a:buNone/>
              <a:defRPr sz="6400"/>
            </a:lvl1pPr>
            <a:lvl2pPr marL="914309" indent="0">
              <a:buNone/>
              <a:defRPr sz="5600"/>
            </a:lvl2pPr>
            <a:lvl3pPr marL="1828617" indent="0">
              <a:buNone/>
              <a:defRPr sz="4800"/>
            </a:lvl3pPr>
            <a:lvl4pPr marL="2742926" indent="0">
              <a:buNone/>
              <a:defRPr sz="4000"/>
            </a:lvl4pPr>
            <a:lvl5pPr marL="3657235" indent="0">
              <a:buNone/>
              <a:defRPr sz="4000"/>
            </a:lvl5pPr>
            <a:lvl6pPr marL="4571542" indent="0">
              <a:buNone/>
              <a:defRPr sz="4000"/>
            </a:lvl6pPr>
            <a:lvl7pPr marL="5485851" indent="0">
              <a:buNone/>
              <a:defRPr sz="4000"/>
            </a:lvl7pPr>
            <a:lvl8pPr marL="6400159" indent="0">
              <a:buNone/>
              <a:defRPr sz="4000"/>
            </a:lvl8pPr>
            <a:lvl9pPr marL="7314468" indent="0">
              <a:buNone/>
              <a:defRPr sz="4000"/>
            </a:lvl9pPr>
          </a:lstStyle>
          <a:p>
            <a:r>
              <a:rPr lang="en-US" smtClean="0"/>
              <a:t>Click icon to add picture</a:t>
            </a:r>
            <a:endParaRPr lang="en-GB"/>
          </a:p>
        </p:txBody>
      </p:sp>
      <p:sp>
        <p:nvSpPr>
          <p:cNvPr id="4" name="Text Placeholder 3"/>
          <p:cNvSpPr>
            <a:spLocks noGrp="1"/>
          </p:cNvSpPr>
          <p:nvPr>
            <p:ph type="body" sz="half" idx="2"/>
          </p:nvPr>
        </p:nvSpPr>
        <p:spPr>
          <a:xfrm>
            <a:off x="3584265" y="8051008"/>
            <a:ext cx="10971848" cy="1207294"/>
          </a:xfrm>
        </p:spPr>
        <p:txBody>
          <a:bodyPr/>
          <a:lstStyle>
            <a:lvl1pPr marL="0" indent="0">
              <a:buNone/>
              <a:defRPr sz="2800"/>
            </a:lvl1pPr>
            <a:lvl2pPr marL="914309" indent="0">
              <a:buNone/>
              <a:defRPr sz="2400"/>
            </a:lvl2pPr>
            <a:lvl3pPr marL="1828617" indent="0">
              <a:buNone/>
              <a:defRPr sz="2000"/>
            </a:lvl3pPr>
            <a:lvl4pPr marL="2742926" indent="0">
              <a:buNone/>
              <a:defRPr sz="1800"/>
            </a:lvl4pPr>
            <a:lvl5pPr marL="3657235" indent="0">
              <a:buNone/>
              <a:defRPr sz="1800"/>
            </a:lvl5pPr>
            <a:lvl6pPr marL="4571542" indent="0">
              <a:buNone/>
              <a:defRPr sz="1800"/>
            </a:lvl6pPr>
            <a:lvl7pPr marL="5485851" indent="0">
              <a:buNone/>
              <a:defRPr sz="1800"/>
            </a:lvl7pPr>
            <a:lvl8pPr marL="6400159" indent="0">
              <a:buNone/>
              <a:defRPr sz="1800"/>
            </a:lvl8pPr>
            <a:lvl9pPr marL="7314468"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C3662E-49A0-4435-86F8-5585A7BD9C81}"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DDF347-3255-4155-B633-EF7BE51A9517}" type="slidenum">
              <a:rPr lang="en-GB" smtClean="0"/>
              <a:t>‹#›</a:t>
            </a:fld>
            <a:endParaRPr lang="en-GB"/>
          </a:p>
        </p:txBody>
      </p:sp>
    </p:spTree>
    <p:extLst>
      <p:ext uri="{BB962C8B-B14F-4D97-AF65-F5344CB8AC3E}">
        <p14:creationId xmlns:p14="http://schemas.microsoft.com/office/powerpoint/2010/main" val="37142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321" y="411958"/>
            <a:ext cx="16457772" cy="1714500"/>
          </a:xfrm>
          <a:prstGeom prst="rect">
            <a:avLst/>
          </a:prstGeom>
        </p:spPr>
        <p:txBody>
          <a:bodyPr vert="horz" lIns="182862" tIns="91431" rIns="182862" bIns="9143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914321" y="2400302"/>
            <a:ext cx="16457772" cy="6788944"/>
          </a:xfrm>
          <a:prstGeom prst="rect">
            <a:avLst/>
          </a:prstGeom>
        </p:spPr>
        <p:txBody>
          <a:bodyPr vert="horz" lIns="182862" tIns="91431" rIns="182862" bIns="914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914321" y="9534527"/>
            <a:ext cx="4266830" cy="547688"/>
          </a:xfrm>
          <a:prstGeom prst="rect">
            <a:avLst/>
          </a:prstGeom>
        </p:spPr>
        <p:txBody>
          <a:bodyPr vert="horz" lIns="182862" tIns="91431" rIns="182862" bIns="91431" rtlCol="0" anchor="ctr"/>
          <a:lstStyle>
            <a:lvl1pPr algn="l">
              <a:defRPr sz="2400">
                <a:solidFill>
                  <a:schemeClr val="tx1">
                    <a:tint val="75000"/>
                  </a:schemeClr>
                </a:solidFill>
              </a:defRPr>
            </a:lvl1pPr>
          </a:lstStyle>
          <a:p>
            <a:fld id="{BAC3662E-49A0-4435-86F8-5585A7BD9C81}" type="datetimeFigureOut">
              <a:rPr lang="en-GB" smtClean="0"/>
              <a:t>10/05/2022</a:t>
            </a:fld>
            <a:endParaRPr lang="en-GB"/>
          </a:p>
        </p:txBody>
      </p:sp>
      <p:sp>
        <p:nvSpPr>
          <p:cNvPr id="5" name="Footer Placeholder 4"/>
          <p:cNvSpPr>
            <a:spLocks noGrp="1"/>
          </p:cNvSpPr>
          <p:nvPr>
            <p:ph type="ftr" sz="quarter" idx="3"/>
          </p:nvPr>
        </p:nvSpPr>
        <p:spPr>
          <a:xfrm>
            <a:off x="6247858" y="9534527"/>
            <a:ext cx="5790697" cy="547688"/>
          </a:xfrm>
          <a:prstGeom prst="rect">
            <a:avLst/>
          </a:prstGeom>
        </p:spPr>
        <p:txBody>
          <a:bodyPr vert="horz" lIns="182862" tIns="91431" rIns="182862" bIns="91431" rtlCol="0" anchor="ctr"/>
          <a:lstStyle>
            <a:lvl1pPr algn="ctr">
              <a:defRPr sz="2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3105263" y="9534527"/>
            <a:ext cx="4266830" cy="547688"/>
          </a:xfrm>
          <a:prstGeom prst="rect">
            <a:avLst/>
          </a:prstGeom>
        </p:spPr>
        <p:txBody>
          <a:bodyPr vert="horz" lIns="182862" tIns="91431" rIns="182862" bIns="91431" rtlCol="0" anchor="ctr"/>
          <a:lstStyle>
            <a:lvl1pPr algn="r">
              <a:defRPr sz="2400">
                <a:solidFill>
                  <a:schemeClr val="tx1">
                    <a:tint val="75000"/>
                  </a:schemeClr>
                </a:solidFill>
              </a:defRPr>
            </a:lvl1pPr>
          </a:lstStyle>
          <a:p>
            <a:fld id="{9DDDF347-3255-4155-B633-EF7BE51A9517}" type="slidenum">
              <a:rPr lang="en-GB" smtClean="0"/>
              <a:t>‹#›</a:t>
            </a:fld>
            <a:endParaRPr lang="en-GB"/>
          </a:p>
        </p:txBody>
      </p:sp>
    </p:spTree>
    <p:extLst>
      <p:ext uri="{BB962C8B-B14F-4D97-AF65-F5344CB8AC3E}">
        <p14:creationId xmlns:p14="http://schemas.microsoft.com/office/powerpoint/2010/main" val="121050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617" rtl="0" eaLnBrk="1" latinLnBrk="0" hangingPunct="1">
        <a:spcBef>
          <a:spcPct val="0"/>
        </a:spcBef>
        <a:buNone/>
        <a:defRPr sz="8800" kern="1200">
          <a:solidFill>
            <a:schemeClr val="tx1"/>
          </a:solidFill>
          <a:latin typeface="+mj-lt"/>
          <a:ea typeface="+mj-ea"/>
          <a:cs typeface="+mj-cs"/>
        </a:defRPr>
      </a:lvl1pPr>
    </p:titleStyle>
    <p:bodyStyle>
      <a:lvl1pPr marL="685731" indent="-685731" algn="l" defTabSz="1828617"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751" indent="-571443" algn="l" defTabSz="1828617"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771" indent="-457154" algn="l" defTabSz="1828617"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080"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388"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8697"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006"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314"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1622" indent="-457154" algn="l" defTabSz="1828617"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617" rtl="0" eaLnBrk="1" latinLnBrk="0" hangingPunct="1">
        <a:defRPr sz="3600" kern="1200">
          <a:solidFill>
            <a:schemeClr val="tx1"/>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5" algn="l" defTabSz="1828617" rtl="0" eaLnBrk="1" latinLnBrk="0" hangingPunct="1">
        <a:defRPr sz="3600" kern="1200">
          <a:solidFill>
            <a:schemeClr val="tx1"/>
          </a:solidFill>
          <a:latin typeface="+mn-lt"/>
          <a:ea typeface="+mn-ea"/>
          <a:cs typeface="+mn-cs"/>
        </a:defRPr>
      </a:lvl5pPr>
      <a:lvl6pPr marL="4571542"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59"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462" y="102940"/>
            <a:ext cx="129493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Anosmia and hyposmia in Covid-19 infection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30" y="211845"/>
            <a:ext cx="1752604" cy="173431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428500985"/>
              </p:ext>
            </p:extLst>
          </p:nvPr>
        </p:nvGraphicFramePr>
        <p:xfrm>
          <a:off x="2734494" y="1039044"/>
          <a:ext cx="12190942" cy="1280160"/>
        </p:xfrm>
        <a:graphic>
          <a:graphicData uri="http://schemas.openxmlformats.org/drawingml/2006/table">
            <a:tbl>
              <a:tblPr firstRow="1" bandRow="1">
                <a:tableStyleId>{2D5ABB26-0587-4C30-8999-92F81FD0307C}</a:tableStyleId>
              </a:tblPr>
              <a:tblGrid>
                <a:gridCol w="12190942"/>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2400" b="0" i="0" u="none" strike="noStrike" kern="0" cap="none" spc="0" normalizeH="0" baseline="0" noProof="0" smtClean="0">
                          <a:ln>
                            <a:noFill/>
                          </a:ln>
                          <a:solidFill>
                            <a:sysClr val="windowText" lastClr="000000"/>
                          </a:solidFill>
                          <a:effectLst/>
                          <a:uLnTx/>
                          <a:uFillTx/>
                        </a:rPr>
                        <a:t>ŽELJKO ČULINA</a:t>
                      </a:r>
                      <a:r>
                        <a:rPr kumimoji="0" lang="hr-HR" sz="2400" b="0" i="0" u="none" strike="noStrike" kern="0" cap="none" spc="0" normalizeH="0" baseline="30000" noProof="0" smtClean="0">
                          <a:ln>
                            <a:noFill/>
                          </a:ln>
                          <a:solidFill>
                            <a:sysClr val="windowText" lastClr="000000"/>
                          </a:solidFill>
                          <a:effectLst/>
                          <a:uLnTx/>
                          <a:uFillTx/>
                        </a:rPr>
                        <a:t>1</a:t>
                      </a:r>
                      <a:r>
                        <a:rPr kumimoji="0" lang="hr-HR" sz="2400" b="0" i="0" u="none" strike="noStrike" kern="0" cap="none" spc="0" normalizeH="0" baseline="0" noProof="0" smtClean="0">
                          <a:ln>
                            <a:noFill/>
                          </a:ln>
                          <a:solidFill>
                            <a:sysClr val="windowText" lastClr="000000"/>
                          </a:solidFill>
                          <a:effectLst/>
                          <a:uLnTx/>
                          <a:uFillTx/>
                        </a:rPr>
                        <a:t>, Nataša Skitarelić</a:t>
                      </a:r>
                      <a:r>
                        <a:rPr kumimoji="0" lang="hr-HR" sz="2400" b="0" i="0" u="none" strike="noStrike" kern="0" cap="none" spc="0" normalizeH="0" baseline="30000" noProof="0" smtClean="0">
                          <a:ln>
                            <a:noFill/>
                          </a:ln>
                          <a:solidFill>
                            <a:sysClr val="windowText" lastClr="000000"/>
                          </a:solidFill>
                          <a:effectLst/>
                          <a:uLnTx/>
                          <a:uFillTx/>
                        </a:rPr>
                        <a:t>2,4</a:t>
                      </a:r>
                      <a:r>
                        <a:rPr kumimoji="0" lang="hr-HR" sz="2400" b="0" i="0" u="none" strike="noStrike" kern="0" cap="none" spc="0" normalizeH="0" baseline="0" noProof="0" smtClean="0">
                          <a:ln>
                            <a:noFill/>
                          </a:ln>
                          <a:solidFill>
                            <a:sysClr val="windowText" lastClr="000000"/>
                          </a:solidFill>
                          <a:effectLst/>
                          <a:uLnTx/>
                          <a:uFillTx/>
                        </a:rPr>
                        <a:t>, Duje Čulina</a:t>
                      </a:r>
                      <a:r>
                        <a:rPr kumimoji="0" lang="en-GB" sz="2400" b="0" i="0" u="none" strike="noStrike" kern="0" cap="none" spc="0" normalizeH="0" baseline="30000" noProof="0" smtClean="0">
                          <a:ln>
                            <a:noFill/>
                          </a:ln>
                          <a:solidFill>
                            <a:sysClr val="windowText" lastClr="000000"/>
                          </a:solidFill>
                          <a:effectLst/>
                          <a:uLnTx/>
                          <a:uFillTx/>
                        </a:rPr>
                        <a:t>6</a:t>
                      </a:r>
                      <a:r>
                        <a:rPr kumimoji="0" lang="hr-HR" sz="2400" b="0" i="0" u="none" strike="noStrike" kern="0" cap="none" spc="0" normalizeH="0" baseline="0" noProof="0" smtClean="0">
                          <a:ln>
                            <a:noFill/>
                          </a:ln>
                          <a:solidFill>
                            <a:sysClr val="windowText" lastClr="000000"/>
                          </a:solidFill>
                          <a:effectLst/>
                          <a:uLnTx/>
                          <a:uFillTx/>
                        </a:rPr>
                        <a:t>, Neven Skitarelić</a:t>
                      </a:r>
                      <a:r>
                        <a:rPr kumimoji="0" lang="hr-HR" sz="2400" b="0" i="0" u="none" strike="noStrike" kern="0" cap="none" spc="0" normalizeH="0" baseline="30000" noProof="0" smtClean="0">
                          <a:ln>
                            <a:noFill/>
                          </a:ln>
                          <a:solidFill>
                            <a:sysClr val="windowText" lastClr="000000"/>
                          </a:solidFill>
                          <a:effectLst/>
                          <a:uLnTx/>
                          <a:uFillTx/>
                        </a:rPr>
                        <a:t>3,4,5</a:t>
                      </a:r>
                      <a:r>
                        <a:rPr kumimoji="0" lang="hr-HR" sz="2400" b="0" i="0" u="none" strike="noStrike" kern="0" cap="none" spc="0" normalizeH="0" baseline="0" noProof="0" smtClean="0">
                          <a:ln>
                            <a:noFill/>
                          </a:ln>
                          <a:solidFill>
                            <a:sysClr val="windowText" lastClr="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1800" b="0" i="0" u="none" strike="noStrike" kern="0" cap="none" spc="0" normalizeH="0" baseline="30000" noProof="0" smtClean="0">
                          <a:ln>
                            <a:noFill/>
                          </a:ln>
                          <a:solidFill>
                            <a:sysClr val="windowText" lastClr="000000"/>
                          </a:solidFill>
                          <a:effectLst/>
                          <a:uLnTx/>
                          <a:uFillTx/>
                        </a:rPr>
                        <a:t>1</a:t>
                      </a:r>
                      <a:r>
                        <a:rPr kumimoji="0" lang="hr-HR" sz="1800" b="0" i="0" u="none" strike="noStrike" kern="0" cap="none" spc="0" normalizeH="0" baseline="0" noProof="0" smtClean="0">
                          <a:ln>
                            <a:noFill/>
                          </a:ln>
                          <a:solidFill>
                            <a:sysClr val="windowText" lastClr="000000"/>
                          </a:solidFill>
                          <a:effectLst/>
                          <a:uLnTx/>
                          <a:uFillTx/>
                        </a:rPr>
                        <a:t>Department of pulmology, General Hospital Zadar; </a:t>
                      </a:r>
                      <a:r>
                        <a:rPr kumimoji="0" lang="hr-HR" sz="1800" b="0" i="0" u="none" strike="noStrike" kern="0" cap="none" spc="0" normalizeH="0" baseline="30000" noProof="0" smtClean="0">
                          <a:ln>
                            <a:noFill/>
                          </a:ln>
                          <a:solidFill>
                            <a:sysClr val="windowText" lastClr="000000"/>
                          </a:solidFill>
                          <a:effectLst/>
                          <a:uLnTx/>
                          <a:uFillTx/>
                        </a:rPr>
                        <a:t>2</a:t>
                      </a:r>
                      <a:r>
                        <a:rPr kumimoji="0" lang="hr-HR" sz="1800" b="0" i="0" u="none" strike="noStrike" kern="0" cap="none" spc="0" normalizeH="0" baseline="0" noProof="0" smtClean="0">
                          <a:ln>
                            <a:noFill/>
                          </a:ln>
                          <a:solidFill>
                            <a:sysClr val="windowText" lastClr="000000"/>
                          </a:solidFill>
                          <a:effectLst/>
                          <a:uLnTx/>
                          <a:uFillTx/>
                        </a:rPr>
                        <a:t>Department of pediatric, General Hospital Zadar; </a:t>
                      </a:r>
                      <a:r>
                        <a:rPr kumimoji="0" lang="en-GB" sz="1800" b="0" i="0" u="none" strike="noStrike" kern="0" cap="none" spc="0" normalizeH="0" baseline="0" noProof="0" smtClean="0">
                          <a:ln>
                            <a:noFill/>
                          </a:ln>
                          <a:solidFill>
                            <a:sysClr val="windowText" lastClr="000000"/>
                          </a:solidFill>
                          <a:effectLst/>
                          <a:uLnTx/>
                          <a:uFillTx/>
                        </a:rPr>
                        <a:t/>
                      </a:r>
                      <a:br>
                        <a:rPr kumimoji="0" lang="en-GB" sz="1800" b="0" i="0" u="none" strike="noStrike" kern="0" cap="none" spc="0" normalizeH="0" baseline="0" noProof="0" smtClean="0">
                          <a:ln>
                            <a:noFill/>
                          </a:ln>
                          <a:solidFill>
                            <a:sysClr val="windowText" lastClr="000000"/>
                          </a:solidFill>
                          <a:effectLst/>
                          <a:uLnTx/>
                          <a:uFillTx/>
                        </a:rPr>
                      </a:br>
                      <a:r>
                        <a:rPr kumimoji="0" lang="hr-HR" sz="1800" b="0" i="0" u="none" strike="noStrike" kern="0" cap="none" spc="0" normalizeH="0" baseline="30000" noProof="0" smtClean="0">
                          <a:ln>
                            <a:noFill/>
                          </a:ln>
                          <a:solidFill>
                            <a:sysClr val="windowText" lastClr="000000"/>
                          </a:solidFill>
                          <a:effectLst/>
                          <a:uLnTx/>
                          <a:uFillTx/>
                        </a:rPr>
                        <a:t>3</a:t>
                      </a:r>
                      <a:r>
                        <a:rPr kumimoji="0" lang="hr-HR" sz="1800" b="0" i="0" u="none" strike="noStrike" kern="0" cap="none" spc="0" normalizeH="0" baseline="0" noProof="0" smtClean="0">
                          <a:ln>
                            <a:noFill/>
                          </a:ln>
                          <a:solidFill>
                            <a:sysClr val="windowText" lastClr="000000"/>
                          </a:solidFill>
                          <a:effectLst/>
                          <a:uLnTx/>
                          <a:uFillTx/>
                        </a:rPr>
                        <a:t>Department of otolaryngology, General Hospital Zadar; </a:t>
                      </a:r>
                      <a:r>
                        <a:rPr kumimoji="0" lang="hr-HR" sz="1800" b="0" i="0" u="none" strike="noStrike" kern="0" cap="none" spc="0" normalizeH="0" baseline="30000" noProof="0" smtClean="0">
                          <a:ln>
                            <a:noFill/>
                          </a:ln>
                          <a:solidFill>
                            <a:sysClr val="windowText" lastClr="000000"/>
                          </a:solidFill>
                          <a:effectLst/>
                          <a:uLnTx/>
                          <a:uFillTx/>
                        </a:rPr>
                        <a:t>4</a:t>
                      </a:r>
                      <a:r>
                        <a:rPr kumimoji="0" lang="hr-HR" sz="1800" b="0" i="0" u="none" strike="noStrike" kern="0" cap="none" spc="0" normalizeH="0" baseline="0" noProof="0" smtClean="0">
                          <a:ln>
                            <a:noFill/>
                          </a:ln>
                          <a:solidFill>
                            <a:sysClr val="windowText" lastClr="000000"/>
                          </a:solidFill>
                          <a:effectLst/>
                          <a:uLnTx/>
                          <a:uFillTx/>
                        </a:rPr>
                        <a:t>Department of Health Studies Universitiy of Zadar; </a:t>
                      </a:r>
                      <a:r>
                        <a:rPr kumimoji="0" lang="en-GB" sz="1800" b="0" i="0" u="none" strike="noStrike" kern="0" cap="none" spc="0" normalizeH="0" baseline="0" noProof="0" smtClean="0">
                          <a:ln>
                            <a:noFill/>
                          </a:ln>
                          <a:solidFill>
                            <a:sysClr val="windowText" lastClr="000000"/>
                          </a:solidFill>
                          <a:effectLst/>
                          <a:uLnTx/>
                          <a:uFillTx/>
                        </a:rPr>
                        <a:t/>
                      </a:r>
                      <a:br>
                        <a:rPr kumimoji="0" lang="en-GB" sz="1800" b="0" i="0" u="none" strike="noStrike" kern="0" cap="none" spc="0" normalizeH="0" baseline="0" noProof="0" smtClean="0">
                          <a:ln>
                            <a:noFill/>
                          </a:ln>
                          <a:solidFill>
                            <a:sysClr val="windowText" lastClr="000000"/>
                          </a:solidFill>
                          <a:effectLst/>
                          <a:uLnTx/>
                          <a:uFillTx/>
                        </a:rPr>
                      </a:br>
                      <a:r>
                        <a:rPr kumimoji="0" lang="hr-HR" sz="1800" b="0" i="0" u="none" strike="noStrike" kern="0" cap="none" spc="0" normalizeH="0" baseline="30000" noProof="0" smtClean="0">
                          <a:ln>
                            <a:noFill/>
                          </a:ln>
                          <a:solidFill>
                            <a:sysClr val="windowText" lastClr="000000"/>
                          </a:solidFill>
                          <a:effectLst/>
                          <a:uLnTx/>
                          <a:uFillTx/>
                        </a:rPr>
                        <a:t>5</a:t>
                      </a:r>
                      <a:r>
                        <a:rPr kumimoji="0" lang="hr-HR" sz="1800" b="0" i="0" u="none" strike="noStrike" kern="0" cap="none" spc="0" normalizeH="0" baseline="0" noProof="0" smtClean="0">
                          <a:ln>
                            <a:noFill/>
                          </a:ln>
                          <a:solidFill>
                            <a:sysClr val="windowText" lastClr="000000"/>
                          </a:solidFill>
                          <a:effectLst/>
                          <a:uLnTx/>
                          <a:uFillTx/>
                        </a:rPr>
                        <a:t>School of Medicine Universitiy of Rijeka</a:t>
                      </a:r>
                      <a:r>
                        <a:rPr kumimoji="0" lang="en-GB" sz="1800" b="0" i="0" u="none" strike="noStrike" kern="0" cap="none" spc="0" normalizeH="0" baseline="0" noProof="0" smtClean="0">
                          <a:ln>
                            <a:noFill/>
                          </a:ln>
                          <a:solidFill>
                            <a:sysClr val="windowText" lastClr="000000"/>
                          </a:solidFill>
                          <a:effectLst/>
                          <a:uLnTx/>
                          <a:uFillTx/>
                        </a:rPr>
                        <a:t>, </a:t>
                      </a:r>
                      <a:r>
                        <a:rPr kumimoji="0" lang="en-GB" sz="1800" b="0" i="0" u="none" strike="noStrike" kern="0" cap="none" spc="0" normalizeH="0" baseline="30000" noProof="0" smtClean="0">
                          <a:ln>
                            <a:noFill/>
                          </a:ln>
                          <a:solidFill>
                            <a:sysClr val="windowText" lastClr="000000"/>
                          </a:solidFill>
                          <a:effectLst/>
                          <a:uLnTx/>
                          <a:uFillTx/>
                        </a:rPr>
                        <a:t>6</a:t>
                      </a:r>
                      <a:r>
                        <a:rPr kumimoji="0" lang="en-GB" sz="1800" b="0" i="0" u="none" strike="noStrike" kern="0" cap="none" spc="0" normalizeH="0" baseline="0" noProof="0" smtClean="0">
                          <a:ln>
                            <a:noFill/>
                          </a:ln>
                          <a:solidFill>
                            <a:sysClr val="windowText" lastClr="000000"/>
                          </a:solidFill>
                          <a:effectLst/>
                          <a:uLnTx/>
                          <a:uFillTx/>
                        </a:rPr>
                        <a:t>UHC Zagreb, Clinic for lung diseases Jordanovac, Zagreb</a:t>
                      </a:r>
                      <a:endParaRPr kumimoji="0" lang="hr-HR" sz="1800" b="0" i="0" u="none" strike="noStrike" kern="0" cap="none" spc="0" normalizeH="0" baseline="0" noProof="0" dirty="0">
                        <a:ln>
                          <a:noFill/>
                        </a:ln>
                        <a:solidFill>
                          <a:sysClr val="windowText" lastClr="000000"/>
                        </a:solidFill>
                        <a:effectLst/>
                        <a:uLnTx/>
                        <a:uFillTx/>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358230" y="2435959"/>
            <a:ext cx="8694558" cy="687111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Bef>
                <a:spcPts val="1200"/>
              </a:spcBef>
            </a:pPr>
            <a:r>
              <a:rPr lang="en-US" sz="2000"/>
              <a:t>At the end of 2019 in Wuhan, China, a novel coronavirus, Severe Acute Respiratory Syndrome Corona virus 2 (SARS-CoV-2), was considered the cause of some lower respiratory tract infections. On February 11, 2020, the new disease caused by the SARS-CoV-2 virus was officially termed “COVID 19” by WHO. Transmission from person to person occurs mainly by direct contact or droplets spread by coughing or sneezing by an infected individual with SARS-CoV-2. </a:t>
            </a:r>
            <a:endParaRPr lang="hr-HR" sz="2000"/>
          </a:p>
          <a:p>
            <a:pPr algn="just">
              <a:spcBef>
                <a:spcPts val="1200"/>
              </a:spcBef>
            </a:pPr>
            <a:r>
              <a:rPr lang="en-US" sz="2000" smtClean="0"/>
              <a:t>The </a:t>
            </a:r>
            <a:r>
              <a:rPr lang="en-US" sz="2000"/>
              <a:t>most common symptoms are fever, cough, fatigue, headache,  dyspnea</a:t>
            </a:r>
            <a:r>
              <a:rPr lang="hr-HR" sz="2000"/>
              <a:t>, and </a:t>
            </a:r>
            <a:r>
              <a:rPr lang="en-US" sz="2000"/>
              <a:t>anosmia/hyposmia. In the most severe cases, patients may develop</a:t>
            </a:r>
            <a:r>
              <a:rPr lang="hr-HR" sz="2000"/>
              <a:t> pneumonia, acute respiratory failure, distress syndrome, and acute heart problems. </a:t>
            </a:r>
          </a:p>
          <a:p>
            <a:pPr algn="just">
              <a:spcBef>
                <a:spcPts val="1200"/>
              </a:spcBef>
            </a:pPr>
            <a:r>
              <a:rPr lang="hr-HR" sz="2000" smtClean="0"/>
              <a:t>The </a:t>
            </a:r>
            <a:r>
              <a:rPr lang="hr-HR" sz="2000"/>
              <a:t>most possible mechanisms of olfactory disorders </a:t>
            </a:r>
            <a:r>
              <a:rPr lang="hr-HR" sz="2000"/>
              <a:t>in </a:t>
            </a:r>
            <a:r>
              <a:rPr lang="hr-HR" sz="2000" smtClean="0"/>
              <a:t>SARS–CoV-2 </a:t>
            </a:r>
            <a:r>
              <a:rPr lang="hr-HR" sz="2000"/>
              <a:t>infection are: suppression of the </a:t>
            </a:r>
            <a:r>
              <a:rPr lang="en-US" sz="2000"/>
              <a:t>olfactory bulb</a:t>
            </a:r>
            <a:r>
              <a:rPr lang="hr-HR" sz="2000"/>
              <a:t> with penetration of the virus (Fig 1), m</a:t>
            </a:r>
            <a:r>
              <a:rPr lang="en-US" sz="2000"/>
              <a:t>ucosa edema of </a:t>
            </a:r>
            <a:r>
              <a:rPr lang="hr-HR" sz="2000"/>
              <a:t>the </a:t>
            </a:r>
            <a:r>
              <a:rPr lang="en-US" sz="2000"/>
              <a:t>olfactory bulb</a:t>
            </a:r>
            <a:r>
              <a:rPr lang="hr-HR" sz="2000"/>
              <a:t> (Fig 2),  and damage of the sustentacular cells in the olfactory epithelium (Fig 3). </a:t>
            </a:r>
            <a:r>
              <a:rPr lang="en-US" sz="2000"/>
              <a:t>Damage to sustentacular cells and Bowman cells directly affects the perception of odors, not by the transmission of the virus to olfactory receptor neurons but by impairing some of its functions that are necessary for the functional metabolism of these neurons. </a:t>
            </a:r>
            <a:r>
              <a:rPr lang="hr-HR" sz="2000"/>
              <a:t>M</a:t>
            </a:r>
            <a:r>
              <a:rPr lang="en-US" sz="2000"/>
              <a:t>ature olfactory neurons do not</a:t>
            </a:r>
            <a:r>
              <a:rPr lang="hr-HR" sz="2000"/>
              <a:t> </a:t>
            </a:r>
            <a:r>
              <a:rPr lang="en-US" sz="2000"/>
              <a:t>express ACE</a:t>
            </a:r>
            <a:r>
              <a:rPr lang="hr-HR" sz="2000"/>
              <a:t> </a:t>
            </a:r>
            <a:r>
              <a:rPr lang="en-US" sz="2000"/>
              <a:t>2</a:t>
            </a:r>
            <a:r>
              <a:rPr lang="hr-HR" sz="2000"/>
              <a:t> receptors</a:t>
            </a:r>
            <a:r>
              <a:rPr lang="en-US" sz="2000"/>
              <a:t>, and therefore are not likely to be</a:t>
            </a:r>
            <a:r>
              <a:rPr lang="hr-HR" sz="2000"/>
              <a:t> </a:t>
            </a:r>
            <a:r>
              <a:rPr lang="en-US" sz="2000"/>
              <a:t>infected by SARS-CoV-2.</a:t>
            </a:r>
            <a:r>
              <a:rPr lang="hr-HR" sz="2000"/>
              <a:t> </a:t>
            </a:r>
            <a:r>
              <a:rPr lang="en-US" sz="2000"/>
              <a:t>Damage to sustentacular cells</a:t>
            </a:r>
            <a:r>
              <a:rPr lang="hr-HR" sz="2000"/>
              <a:t>  is the most important mechanism of olfactory damage </a:t>
            </a:r>
            <a:r>
              <a:rPr lang="hr-HR" sz="2000"/>
              <a:t>in </a:t>
            </a:r>
            <a:r>
              <a:rPr lang="hr-HR" sz="2000" smtClean="0"/>
              <a:t>Covid-19 </a:t>
            </a:r>
            <a:r>
              <a:rPr lang="hr-HR" sz="2000"/>
              <a:t>infection. </a:t>
            </a:r>
            <a:r>
              <a:rPr lang="en-US" sz="2000"/>
              <a:t>In most patients with olfactory disturbances after fourteen days, the epithelium showed signs of recovery</a:t>
            </a:r>
            <a:r>
              <a:rPr lang="hr-HR" sz="2000"/>
              <a:t>. </a:t>
            </a:r>
            <a:endParaRPr lang="hr-HR" sz="2000"/>
          </a:p>
        </p:txBody>
      </p:sp>
      <p:sp>
        <p:nvSpPr>
          <p:cNvPr id="11" name="Title 1"/>
          <p:cNvSpPr txBox="1">
            <a:spLocks/>
          </p:cNvSpPr>
          <p:nvPr/>
        </p:nvSpPr>
        <p:spPr>
          <a:xfrm>
            <a:off x="16632038" y="5575548"/>
            <a:ext cx="4405930" cy="925278"/>
          </a:xfrm>
          <a:prstGeom prst="rect">
            <a:avLst/>
          </a:prstGeom>
        </p:spPr>
        <p:txBody>
          <a:bodyPr vert="horz" lIns="182862" tIns="91431" rIns="182862" bIns="91431" rtlCol="0" anchor="ctr">
            <a:noAutofit/>
          </a:bodyPr>
          <a:lstStyle>
            <a:lvl1pPr algn="ctr" defTabSz="1828617" rtl="0" eaLnBrk="1" latinLnBrk="0" hangingPunct="1">
              <a:spcBef>
                <a:spcPct val="0"/>
              </a:spcBef>
              <a:buNone/>
              <a:defRPr sz="8800" kern="1200">
                <a:solidFill>
                  <a:schemeClr val="tx1"/>
                </a:solidFill>
                <a:latin typeface="+mj-lt"/>
                <a:ea typeface="+mj-ea"/>
                <a:cs typeface="+mj-cs"/>
              </a:defRPr>
            </a:lvl1pPr>
          </a:lstStyle>
          <a:p>
            <a:pPr algn="l"/>
            <a:endParaRPr lang="hr-HR" sz="1800" dirty="0">
              <a:latin typeface="+mn-lt"/>
            </a:endParaRPr>
          </a:p>
        </p:txBody>
      </p:sp>
      <p:pic>
        <p:nvPicPr>
          <p:cNvPr id="12" name="Content Placeholder 5"/>
          <p:cNvPicPr>
            <a:picLocks noChangeAspect="1"/>
          </p:cNvPicPr>
          <p:nvPr/>
        </p:nvPicPr>
        <p:blipFill rotWithShape="1">
          <a:blip r:embed="rId3" cstate="print"/>
          <a:srcRect l="830" t="64753" r="52015" b="4954"/>
          <a:stretch/>
        </p:blipFill>
        <p:spPr>
          <a:xfrm>
            <a:off x="9215214" y="2425025"/>
            <a:ext cx="4405930" cy="2731225"/>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4" cstate="print"/>
          <a:srcRect/>
          <a:stretch>
            <a:fillRect/>
          </a:stretch>
        </p:blipFill>
        <p:spPr bwMode="auto">
          <a:xfrm>
            <a:off x="13751718" y="2407196"/>
            <a:ext cx="4444117" cy="4351338"/>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214" y="6303033"/>
            <a:ext cx="4363616" cy="3717686"/>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9215214" y="5228282"/>
            <a:ext cx="4363616" cy="923330"/>
          </a:xfrm>
          <a:prstGeom prst="rect">
            <a:avLst/>
          </a:prstGeom>
          <a:noFill/>
        </p:spPr>
        <p:txBody>
          <a:bodyPr wrap="square" rtlCol="0">
            <a:spAutoFit/>
          </a:bodyPr>
          <a:lstStyle/>
          <a:p>
            <a:r>
              <a:rPr lang="en-GB" sz="1800" smtClean="0"/>
              <a:t>Fig </a:t>
            </a:r>
            <a:r>
              <a:rPr lang="en-GB" sz="1800"/>
              <a:t>1</a:t>
            </a:r>
            <a:r>
              <a:rPr lang="en-GB" sz="1800" smtClean="0"/>
              <a:t>. MR </a:t>
            </a:r>
            <a:r>
              <a:rPr lang="en-GB" sz="1800"/>
              <a:t>with contrast – suppression of olfactory bulb in patients during </a:t>
            </a:r>
            <a:r>
              <a:rPr lang="en-GB" sz="1800"/>
              <a:t>SARS-CoV-2 </a:t>
            </a:r>
            <a:r>
              <a:rPr lang="en-GB" sz="1800" smtClean="0"/>
              <a:t>infection. </a:t>
            </a:r>
            <a:endParaRPr lang="en-GB" sz="1800"/>
          </a:p>
        </p:txBody>
      </p:sp>
      <p:sp>
        <p:nvSpPr>
          <p:cNvPr id="18" name="TextBox 17"/>
          <p:cNvSpPr txBox="1"/>
          <p:nvPr/>
        </p:nvSpPr>
        <p:spPr>
          <a:xfrm>
            <a:off x="13751718" y="6834524"/>
            <a:ext cx="4444117" cy="1477328"/>
          </a:xfrm>
          <a:prstGeom prst="rect">
            <a:avLst/>
          </a:prstGeom>
          <a:noFill/>
        </p:spPr>
        <p:txBody>
          <a:bodyPr wrap="square" rtlCol="0">
            <a:spAutoFit/>
          </a:bodyPr>
          <a:lstStyle/>
          <a:p>
            <a:r>
              <a:rPr lang="en-GB" sz="1800" smtClean="0"/>
              <a:t>Fig </a:t>
            </a:r>
            <a:r>
              <a:rPr lang="en-GB" sz="1800"/>
              <a:t>2. MSCT bilateral obstruction of the olfactory cleft in a patients with SARS-CoV-2 infection - swelling of mucosa in the olfactory groove prevents odors from gaining access to the </a:t>
            </a:r>
            <a:r>
              <a:rPr lang="en-GB" sz="1800"/>
              <a:t>olfactory </a:t>
            </a:r>
            <a:r>
              <a:rPr lang="en-GB" sz="1800" smtClean="0"/>
              <a:t>area.</a:t>
            </a:r>
            <a:endParaRPr lang="en-GB" sz="1800"/>
          </a:p>
        </p:txBody>
      </p:sp>
      <p:sp>
        <p:nvSpPr>
          <p:cNvPr id="19" name="TextBox 18"/>
          <p:cNvSpPr txBox="1"/>
          <p:nvPr/>
        </p:nvSpPr>
        <p:spPr>
          <a:xfrm>
            <a:off x="13693152" y="8562716"/>
            <a:ext cx="4444117" cy="1477328"/>
          </a:xfrm>
          <a:prstGeom prst="rect">
            <a:avLst/>
          </a:prstGeom>
          <a:noFill/>
        </p:spPr>
        <p:txBody>
          <a:bodyPr wrap="square" rtlCol="0">
            <a:spAutoFit/>
          </a:bodyPr>
          <a:lstStyle/>
          <a:p>
            <a:r>
              <a:rPr lang="en-GB" sz="1800" smtClean="0"/>
              <a:t>Fig </a:t>
            </a:r>
            <a:r>
              <a:rPr lang="en-GB" sz="1800"/>
              <a:t>3. Normal olfactory epithelium with invasion of SARS CoV-2 (A). Damage to sustentacular cells, loss of cilia from olfactory receptor neurons and interruption of mucus production (</a:t>
            </a:r>
            <a:r>
              <a:rPr lang="en-GB" sz="1800"/>
              <a:t>B</a:t>
            </a:r>
            <a:r>
              <a:rPr lang="en-GB" sz="1800" smtClean="0"/>
              <a:t>).</a:t>
            </a:r>
            <a:endParaRPr lang="en-GB" sz="180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73776" y="0"/>
            <a:ext cx="2312637" cy="2245798"/>
          </a:xfrm>
          <a:prstGeom prst="rect">
            <a:avLst/>
          </a:prstGeom>
        </p:spPr>
      </p:pic>
      <p:sp>
        <p:nvSpPr>
          <p:cNvPr id="23" name="TextBox 22"/>
          <p:cNvSpPr txBox="1"/>
          <p:nvPr/>
        </p:nvSpPr>
        <p:spPr>
          <a:xfrm>
            <a:off x="358230" y="9568490"/>
            <a:ext cx="8694558" cy="646331"/>
          </a:xfrm>
          <a:prstGeom prst="rect">
            <a:avLst/>
          </a:prstGeom>
          <a:noFill/>
        </p:spPr>
        <p:txBody>
          <a:bodyPr wrap="square" rtlCol="0">
            <a:spAutoFit/>
          </a:bodyPr>
          <a:lstStyle/>
          <a:p>
            <a:pPr algn="ctr"/>
            <a:r>
              <a:rPr lang="en-GB" sz="1800" smtClean="0"/>
              <a:t>12</a:t>
            </a:r>
            <a:r>
              <a:rPr lang="en-GB" sz="1800" baseline="30000" smtClean="0"/>
              <a:t>th</a:t>
            </a:r>
            <a:r>
              <a:rPr lang="en-GB" sz="1800" smtClean="0"/>
              <a:t> Congress of the Croatian Thoracic Society</a:t>
            </a:r>
          </a:p>
          <a:p>
            <a:pPr algn="ctr"/>
            <a:r>
              <a:rPr lang="en-GB" sz="1800" smtClean="0"/>
              <a:t>25-28 May 2022 Zagreb, Croatia</a:t>
            </a:r>
          </a:p>
        </p:txBody>
      </p:sp>
    </p:spTree>
    <p:extLst>
      <p:ext uri="{BB962C8B-B14F-4D97-AF65-F5344CB8AC3E}">
        <p14:creationId xmlns:p14="http://schemas.microsoft.com/office/powerpoint/2010/main" val="2899069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75</TotalTime>
  <Words>405</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Gost</dc:creator>
  <cp:lastModifiedBy>Gost</cp:lastModifiedBy>
  <cp:revision>11</cp:revision>
  <dcterms:created xsi:type="dcterms:W3CDTF">2022-05-10T05:23:47Z</dcterms:created>
  <dcterms:modified xsi:type="dcterms:W3CDTF">2022-05-10T06:47:07Z</dcterms:modified>
</cp:coreProperties>
</file>