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36004500" cy="21602700"/>
  <p:notesSz cx="6858000" cy="9144000"/>
  <p:defaultTextStyle>
    <a:defPPr>
      <a:defRPr lang="sr-Latn-RS"/>
    </a:defPPr>
    <a:lvl1pPr marL="0" algn="l" defTabSz="3456433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1pPr>
    <a:lvl2pPr marL="1728216" algn="l" defTabSz="3456433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2pPr>
    <a:lvl3pPr marL="3456433" algn="l" defTabSz="3456433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3pPr>
    <a:lvl4pPr marL="5184648" algn="l" defTabSz="3456433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4pPr>
    <a:lvl5pPr marL="6912864" algn="l" defTabSz="3456433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5pPr>
    <a:lvl6pPr marL="8641080" algn="l" defTabSz="3456433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6pPr>
    <a:lvl7pPr marL="10369296" algn="l" defTabSz="3456433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7pPr>
    <a:lvl8pPr marL="12097513" algn="l" defTabSz="3456433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8pPr>
    <a:lvl9pPr marL="13825728" algn="l" defTabSz="3456433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25" d="100"/>
          <a:sy n="25" d="100"/>
        </p:scale>
        <p:origin x="-965" y="-101"/>
      </p:cViewPr>
      <p:guideLst>
        <p:guide orient="horz" pos="6804"/>
        <p:guide pos="11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" y="12180798"/>
            <a:ext cx="36004500" cy="9421902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610" tIns="154305" rIns="308610" bIns="154305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" y="0"/>
            <a:ext cx="36004500" cy="1218079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610" tIns="154305" rIns="308610" bIns="154305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" y="8354780"/>
            <a:ext cx="36004500" cy="72009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610" tIns="154305" rIns="308610" bIns="154305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" y="5040630"/>
            <a:ext cx="36004500" cy="1608201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610" tIns="154305" rIns="308610" bIns="154305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3068" y="15915521"/>
            <a:ext cx="22195727" cy="2778675"/>
          </a:xfrm>
        </p:spPr>
        <p:txBody>
          <a:bodyPr>
            <a:normAutofit/>
          </a:bodyPr>
          <a:lstStyle>
            <a:lvl1pPr marL="0" indent="0" algn="l">
              <a:buNone/>
              <a:defRPr sz="7400">
                <a:solidFill>
                  <a:schemeClr val="tx2"/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6EAD-17CE-4C24-A3C2-FED23602D4AE}" type="datetimeFigureOut">
              <a:rPr lang="hr-HR" smtClean="0"/>
              <a:t>17.5.2022.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B328-F7BA-4273-BE8C-97B8E3ABC515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9227" y="9866715"/>
            <a:ext cx="28252944" cy="5648476"/>
          </a:xfrm>
          <a:effectLst/>
        </p:spPr>
        <p:txBody>
          <a:bodyPr>
            <a:noAutofit/>
          </a:bodyPr>
          <a:lstStyle>
            <a:lvl1pPr marL="2160270" indent="-1543050" algn="l">
              <a:defRPr sz="18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0939" y="2304285"/>
            <a:ext cx="25203151" cy="109453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6EAD-17CE-4C24-A3C2-FED23602D4AE}" type="datetimeFigureOut">
              <a:rPr lang="hr-HR" smtClean="0"/>
              <a:t>17.5.2022.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B328-F7BA-4273-BE8C-97B8E3ABC51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42923" y="1186030"/>
            <a:ext cx="8101013" cy="16500768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088697" y="2304287"/>
            <a:ext cx="19015318" cy="154183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6EAD-17CE-4C24-A3C2-FED23602D4AE}" type="datetimeFigureOut">
              <a:rPr lang="hr-HR" smtClean="0"/>
              <a:t>17.5.2022.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B328-F7BA-4273-BE8C-97B8E3ABC51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6EAD-17CE-4C24-A3C2-FED23602D4AE}" type="datetimeFigureOut">
              <a:rPr lang="hr-HR" smtClean="0"/>
              <a:t>17.5.2022.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B328-F7BA-4273-BE8C-97B8E3ABC51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500563" y="2304288"/>
            <a:ext cx="25203151" cy="109453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2180798"/>
            <a:ext cx="36004500" cy="942190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610" tIns="154305" rIns="308610" bIns="154305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36004500" cy="1218079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610" tIns="154305" rIns="308610" bIns="154305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8354780"/>
            <a:ext cx="36004500" cy="72009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610" tIns="154305" rIns="308610" bIns="154305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" y="5040630"/>
            <a:ext cx="36004500" cy="1608201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610" tIns="154305" rIns="308610" bIns="15430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5707" y="6843841"/>
            <a:ext cx="23493748" cy="7633540"/>
          </a:xfrm>
          <a:effectLst/>
        </p:spPr>
        <p:txBody>
          <a:bodyPr anchor="b"/>
          <a:lstStyle>
            <a:lvl1pPr algn="r">
              <a:defRPr sz="155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351" y="14513663"/>
            <a:ext cx="23508820" cy="2631699"/>
          </a:xfrm>
        </p:spPr>
        <p:txBody>
          <a:bodyPr anchor="t"/>
          <a:lstStyle>
            <a:lvl1pPr marL="0" indent="0" algn="r">
              <a:buNone/>
              <a:defRPr sz="6800">
                <a:solidFill>
                  <a:schemeClr val="tx2"/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6EAD-17CE-4C24-A3C2-FED23602D4AE}" type="datetimeFigureOut">
              <a:rPr lang="hr-HR" smtClean="0"/>
              <a:t>17.5.2022.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B328-F7BA-4273-BE8C-97B8E3ABC51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6EAD-17CE-4C24-A3C2-FED23602D4AE}" type="datetimeFigureOut">
              <a:rPr lang="hr-HR" smtClean="0"/>
              <a:t>17.5.2022.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B328-F7BA-4273-BE8C-97B8E3ABC51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00559" y="2304285"/>
            <a:ext cx="13177647" cy="109453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8290287" y="2304288"/>
            <a:ext cx="13177647" cy="109453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562" y="2304288"/>
            <a:ext cx="13177647" cy="2015250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81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3510" y="4411030"/>
            <a:ext cx="13177647" cy="8641080"/>
          </a:xfrm>
        </p:spPr>
        <p:txBody>
          <a:bodyPr>
            <a:normAutofit/>
          </a:bodyPr>
          <a:lstStyle>
            <a:lvl1pPr>
              <a:defRPr sz="6100"/>
            </a:lvl1pPr>
            <a:lvl2pPr>
              <a:defRPr sz="6100"/>
            </a:lvl2pPr>
            <a:lvl3pPr>
              <a:defRPr sz="54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98752" y="2304288"/>
            <a:ext cx="13177647" cy="2015250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81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marL="0" lvl="0" indent="0" algn="ctr" defTabSz="3086100" rtl="0" eaLnBrk="1" latinLnBrk="0" hangingPunct="1">
              <a:spcBef>
                <a:spcPct val="20000"/>
              </a:spcBef>
              <a:spcAft>
                <a:spcPts val="1013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9785" y="4406951"/>
            <a:ext cx="13177647" cy="8641080"/>
          </a:xfrm>
        </p:spPr>
        <p:txBody>
          <a:bodyPr>
            <a:normAutofit/>
          </a:bodyPr>
          <a:lstStyle>
            <a:lvl1pPr>
              <a:defRPr sz="6100"/>
            </a:lvl1pPr>
            <a:lvl2pPr>
              <a:defRPr sz="6100"/>
            </a:lvl2pPr>
            <a:lvl3pPr>
              <a:defRPr sz="54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6EAD-17CE-4C24-A3C2-FED23602D4AE}" type="datetimeFigureOut">
              <a:rPr lang="hr-HR" smtClean="0"/>
              <a:t>17.5.2022.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B328-F7BA-4273-BE8C-97B8E3ABC515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6EAD-17CE-4C24-A3C2-FED23602D4AE}" type="datetimeFigureOut">
              <a:rPr lang="hr-HR" smtClean="0"/>
              <a:t>17.5.2022.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B328-F7BA-4273-BE8C-97B8E3ABC51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6EAD-17CE-4C24-A3C2-FED23602D4AE}" type="datetimeFigureOut">
              <a:rPr lang="hr-HR" smtClean="0"/>
              <a:t>17.5.2022.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B328-F7BA-4273-BE8C-97B8E3ABC51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3940" y="6960875"/>
            <a:ext cx="14317084" cy="3964253"/>
          </a:xfrm>
          <a:effectLst/>
        </p:spPr>
        <p:txBody>
          <a:bodyPr anchor="b">
            <a:noAutofit/>
          </a:bodyPr>
          <a:lstStyle>
            <a:lvl1pPr marL="771525" indent="-771525" algn="l">
              <a:defRPr sz="95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86969" y="2304288"/>
            <a:ext cx="15817273" cy="15418400"/>
          </a:xfrm>
        </p:spPr>
        <p:txBody>
          <a:bodyPr anchor="ctr"/>
          <a:lstStyle>
            <a:lvl1pPr>
              <a:defRPr sz="74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47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5824" y="11018076"/>
            <a:ext cx="13342848" cy="6739482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6EAD-17CE-4C24-A3C2-FED23602D4AE}" type="datetimeFigureOut">
              <a:rPr lang="hr-HR" smtClean="0"/>
              <a:t>17.5.2022.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B328-F7BA-4273-BE8C-97B8E3ABC51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12180798"/>
            <a:ext cx="36004500" cy="942190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610" tIns="154305" rIns="308610" bIns="154305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" y="0"/>
            <a:ext cx="36004500" cy="1218079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610" tIns="154305" rIns="308610" bIns="154305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8354780"/>
            <a:ext cx="36004500" cy="72009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610" tIns="154305" rIns="308610" bIns="154305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" y="5040630"/>
            <a:ext cx="36004500" cy="1608201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610" tIns="154305" rIns="308610" bIns="154305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21003" y="3600453"/>
            <a:ext cx="16202025" cy="9852589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6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6681" y="3183034"/>
            <a:ext cx="14545573" cy="6813513"/>
          </a:xfrm>
        </p:spPr>
        <p:txBody>
          <a:bodyPr anchor="b"/>
          <a:lstStyle>
            <a:lvl1pPr marL="617220" indent="-617220">
              <a:buFont typeface="Georgia" pitchFamily="18" charset="0"/>
              <a:buChar char="*"/>
              <a:defRPr sz="54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6EAD-17CE-4C24-A3C2-FED23602D4AE}" type="datetimeFigureOut">
              <a:rPr lang="hr-HR" smtClean="0"/>
              <a:t>17.5.2022.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DB328-F7BA-4273-BE8C-97B8E3ABC515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619" y="14062926"/>
            <a:ext cx="25135181" cy="3600450"/>
          </a:xfrm>
        </p:spPr>
        <p:txBody>
          <a:bodyPr anchor="b">
            <a:noAutofit/>
          </a:bodyPr>
          <a:lstStyle>
            <a:lvl1pPr algn="l">
              <a:defRPr sz="155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6082010"/>
            <a:ext cx="36004500" cy="552069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610" tIns="154305" rIns="308610" bIns="154305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36004500" cy="1608201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610" tIns="154305" rIns="308610" bIns="154305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11870158"/>
            <a:ext cx="36004500" cy="72009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610" tIns="154305" rIns="308610" bIns="154305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" y="5040630"/>
            <a:ext cx="36004500" cy="1608201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610" tIns="154305" rIns="308610" bIns="154305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61079" y="13772329"/>
            <a:ext cx="25643013" cy="3600450"/>
          </a:xfrm>
          <a:prstGeom prst="rect">
            <a:avLst/>
          </a:prstGeom>
          <a:effectLst/>
        </p:spPr>
        <p:txBody>
          <a:bodyPr vert="horz" lIns="308610" tIns="154305" rIns="308610" bIns="154305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563" y="2306619"/>
            <a:ext cx="25203151" cy="10945368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03039" y="19442431"/>
            <a:ext cx="9901238" cy="1150144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37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29A6EAD-17CE-4C24-A3C2-FED23602D4AE}" type="datetimeFigureOut">
              <a:rPr lang="hr-HR" smtClean="0"/>
              <a:t>17.5.2022.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0224" y="19442431"/>
            <a:ext cx="13201655" cy="1150144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37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01877" y="19442431"/>
            <a:ext cx="7200900" cy="1150144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4DB328-F7BA-4273-BE8C-97B8E3ABC515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1080135" indent="-1080135" algn="r" defTabSz="30861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155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771525" indent="-617220" algn="l" defTabSz="3086100" rtl="0" eaLnBrk="1" latinLnBrk="0" hangingPunct="1">
        <a:spcBef>
          <a:spcPct val="20000"/>
        </a:spcBef>
        <a:spcAft>
          <a:spcPts val="101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7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851660" indent="-617220" algn="l" defTabSz="3086100" rtl="0" eaLnBrk="1" latinLnBrk="0" hangingPunct="1">
        <a:spcBef>
          <a:spcPct val="20000"/>
        </a:spcBef>
        <a:spcAft>
          <a:spcPts val="101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777490" indent="-617220" algn="l" defTabSz="3086100" rtl="0" eaLnBrk="1" latinLnBrk="0" hangingPunct="1">
        <a:spcBef>
          <a:spcPct val="20000"/>
        </a:spcBef>
        <a:spcAft>
          <a:spcPts val="101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703320" indent="-617220" algn="l" defTabSz="3086100" rtl="0" eaLnBrk="1" latinLnBrk="0" hangingPunct="1">
        <a:spcBef>
          <a:spcPct val="20000"/>
        </a:spcBef>
        <a:spcAft>
          <a:spcPts val="101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4690872" indent="-617220" algn="l" defTabSz="3086100" rtl="0" eaLnBrk="1" latinLnBrk="0" hangingPunct="1">
        <a:spcBef>
          <a:spcPct val="20000"/>
        </a:spcBef>
        <a:spcAft>
          <a:spcPts val="101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4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5616702" indent="-617220" algn="l" defTabSz="3086100" rtl="0" eaLnBrk="1" latinLnBrk="0" hangingPunct="1">
        <a:spcBef>
          <a:spcPct val="20000"/>
        </a:spcBef>
        <a:spcAft>
          <a:spcPts val="101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4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6635115" indent="-617220" algn="l" defTabSz="3086100" rtl="0" eaLnBrk="1" latinLnBrk="0" hangingPunct="1">
        <a:spcBef>
          <a:spcPct val="20000"/>
        </a:spcBef>
        <a:spcAft>
          <a:spcPts val="101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4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7715250" indent="-617220" algn="l" defTabSz="3086100" rtl="0" eaLnBrk="1" latinLnBrk="0" hangingPunct="1">
        <a:spcBef>
          <a:spcPct val="20000"/>
        </a:spcBef>
        <a:spcAft>
          <a:spcPts val="101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4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8733663" indent="-617220" algn="l" defTabSz="3086100" rtl="0" eaLnBrk="1" latinLnBrk="0" hangingPunct="1">
        <a:spcBef>
          <a:spcPct val="20000"/>
        </a:spcBef>
        <a:spcAft>
          <a:spcPts val="101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4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0366" y="432201"/>
            <a:ext cx="33923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6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Unilateral antibody mediated rejection in a lung transplant patient: a case report</a:t>
            </a:r>
          </a:p>
          <a:p>
            <a:pPr algn="ctr"/>
            <a:r>
              <a:rPr lang="hr-HR" sz="4400" i="1" dirty="0" smtClean="0">
                <a:latin typeface="Arial" pitchFamily="34" charset="0"/>
                <a:cs typeface="Arial" pitchFamily="34" charset="0"/>
              </a:rPr>
              <a:t>Čulina </a:t>
            </a:r>
            <a:r>
              <a:rPr lang="hr-HR" sz="4400" i="1" dirty="0">
                <a:latin typeface="Arial" pitchFamily="34" charset="0"/>
                <a:cs typeface="Arial" pitchFamily="34" charset="0"/>
              </a:rPr>
              <a:t>D.</a:t>
            </a:r>
            <a:r>
              <a:rPr lang="hr-HR" sz="4400" i="1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hr-HR" sz="4400" i="1" dirty="0">
                <a:latin typeface="Arial" pitchFamily="34" charset="0"/>
                <a:cs typeface="Arial" pitchFamily="34" charset="0"/>
              </a:rPr>
              <a:t>, Džubur F.</a:t>
            </a:r>
            <a:r>
              <a:rPr lang="hr-HR" sz="4400" i="1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hr-HR" sz="4400" i="1" dirty="0">
                <a:latin typeface="Arial" pitchFamily="34" charset="0"/>
                <a:cs typeface="Arial" pitchFamily="34" charset="0"/>
              </a:rPr>
              <a:t>, Glodić G.</a:t>
            </a:r>
            <a:r>
              <a:rPr lang="hr-HR" sz="4400" i="1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hr-HR" sz="4400" i="1" dirty="0">
                <a:latin typeface="Arial" pitchFamily="34" charset="0"/>
                <a:cs typeface="Arial" pitchFamily="34" charset="0"/>
              </a:rPr>
              <a:t>, Madžarac G.</a:t>
            </a:r>
            <a:r>
              <a:rPr lang="hr-HR" sz="4400" i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hr-HR" sz="4400" i="1" dirty="0">
                <a:latin typeface="Arial" pitchFamily="34" charset="0"/>
                <a:cs typeface="Arial" pitchFamily="34" charset="0"/>
              </a:rPr>
              <a:t>, Hiršl D.</a:t>
            </a:r>
            <a:r>
              <a:rPr lang="hr-HR" sz="4400" i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hr-HR" sz="4400" i="1" dirty="0">
                <a:latin typeface="Arial" pitchFamily="34" charset="0"/>
                <a:cs typeface="Arial" pitchFamily="34" charset="0"/>
              </a:rPr>
              <a:t>, Janevski Z.</a:t>
            </a:r>
            <a:r>
              <a:rPr lang="hr-HR" sz="4400" i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hr-HR" sz="4400" i="1" dirty="0">
                <a:latin typeface="Arial" pitchFamily="34" charset="0"/>
                <a:cs typeface="Arial" pitchFamily="34" charset="0"/>
              </a:rPr>
              <a:t>, Špiček Macan J.</a:t>
            </a:r>
            <a:r>
              <a:rPr lang="hr-HR" sz="4400" i="1" baseline="30000" dirty="0">
                <a:latin typeface="Arial" pitchFamily="34" charset="0"/>
                <a:cs typeface="Arial" pitchFamily="34" charset="0"/>
              </a:rPr>
              <a:t>4</a:t>
            </a:r>
            <a:r>
              <a:rPr lang="hr-HR" sz="4400" i="1" dirty="0">
                <a:latin typeface="Arial" pitchFamily="34" charset="0"/>
                <a:cs typeface="Arial" pitchFamily="34" charset="0"/>
              </a:rPr>
              <a:t>, Bašić Jukić N.</a:t>
            </a:r>
            <a:r>
              <a:rPr lang="hr-HR" sz="4400" i="1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hr-HR" sz="4400" i="1" dirty="0">
                <a:latin typeface="Arial" pitchFamily="34" charset="0"/>
                <a:cs typeface="Arial" pitchFamily="34" charset="0"/>
              </a:rPr>
              <a:t>, Žunec R.</a:t>
            </a:r>
            <a:r>
              <a:rPr lang="hr-HR" sz="4400" i="1" baseline="30000" dirty="0">
                <a:latin typeface="Arial" pitchFamily="34" charset="0"/>
                <a:cs typeface="Arial" pitchFamily="34" charset="0"/>
              </a:rPr>
              <a:t>5</a:t>
            </a:r>
            <a:r>
              <a:rPr lang="hr-HR" sz="4400" i="1" dirty="0">
                <a:latin typeface="Arial" pitchFamily="34" charset="0"/>
                <a:cs typeface="Arial" pitchFamily="34" charset="0"/>
              </a:rPr>
              <a:t>, Samaržija </a:t>
            </a:r>
            <a:r>
              <a:rPr lang="hr-HR" sz="4400" i="1" dirty="0" smtClean="0">
                <a:latin typeface="Arial" pitchFamily="34" charset="0"/>
                <a:cs typeface="Arial" pitchFamily="34" charset="0"/>
              </a:rPr>
              <a:t>M.</a:t>
            </a:r>
            <a:r>
              <a:rPr lang="hr-HR" sz="4400" i="1" baseline="30000" dirty="0" smtClean="0">
                <a:latin typeface="Arial" pitchFamily="34" charset="0"/>
                <a:cs typeface="Arial" pitchFamily="34" charset="0"/>
              </a:rPr>
              <a:t>1 </a:t>
            </a:r>
          </a:p>
          <a:p>
            <a:r>
              <a:rPr lang="hr-HR" sz="3200" i="1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Clinic for lung diseases,UHC Zagreb </a:t>
            </a:r>
            <a:r>
              <a:rPr lang="hr-HR" sz="3200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Clinic for thoracic surgery,UHC Zagreb </a:t>
            </a:r>
            <a:r>
              <a:rPr lang="hr-HR" sz="3200" i="1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hr-HR" sz="3200" i="1" dirty="0" smtClean="0">
                <a:latin typeface="Arial" pitchFamily="34" charset="0"/>
                <a:cs typeface="Arial" pitchFamily="34" charset="0"/>
              </a:rPr>
              <a:t>Clinic for internal diseases,UHC Zagreb </a:t>
            </a:r>
            <a:r>
              <a:rPr lang="hr-HR" sz="3200" i="1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hr-HR" sz="3200" i="1" dirty="0" smtClean="0">
                <a:latin typeface="Arial" pitchFamily="34" charset="0"/>
                <a:cs typeface="Arial" pitchFamily="34" charset="0"/>
              </a:rPr>
              <a:t>Clinic for anesthesiology, reanimatology and intensive care,UHC Zagreb </a:t>
            </a:r>
            <a:r>
              <a:rPr lang="hr-HR" sz="3200" i="1" baseline="300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hr-HR" sz="3200" i="1" dirty="0" smtClean="0">
                <a:latin typeface="Arial" pitchFamily="34" charset="0"/>
                <a:cs typeface="Arial" pitchFamily="34" charset="0"/>
              </a:rPr>
              <a:t> Department for tissue typization, UHC Zagreb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0450" y="3816574"/>
            <a:ext cx="7344815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4000" b="1" u="sng" dirty="0" smtClean="0">
                <a:latin typeface="Arial" pitchFamily="34" charset="0"/>
                <a:cs typeface="Arial" pitchFamily="34" charset="0"/>
              </a:rPr>
              <a:t>Introduction</a:t>
            </a:r>
            <a:r>
              <a:rPr lang="hr-HR" sz="4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n-US" sz="3200" dirty="0" smtClean="0"/>
              <a:t>Lung transplantation is the therapeutic measure of last resort for patients with end-stage lung disease who have exhausted all other treatment options. Lung transplant</a:t>
            </a:r>
            <a:r>
              <a:rPr lang="en-US" sz="3200" b="1" dirty="0" smtClean="0"/>
              <a:t> </a:t>
            </a:r>
            <a:r>
              <a:rPr lang="en-US" sz="3200" dirty="0" smtClean="0"/>
              <a:t>rejection occurs when the transplanted lungs are recognized and destroyed by the recipient's immune system. Transplant rejection can be </a:t>
            </a:r>
            <a:r>
              <a:rPr lang="en-US" sz="3200" dirty="0" err="1" smtClean="0"/>
              <a:t>hyperacute</a:t>
            </a:r>
            <a:r>
              <a:rPr lang="en-US" sz="3200" dirty="0" smtClean="0"/>
              <a:t>, acute, or chronic with several different phenotypes of both acute and chronic rejection. Herein, we present a case of a 31-year-old female patient who underwent bilateral lung transplantation for cystic fibrosis and eventually died of complications of unilateral antibody-mediated lung transplant rejection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81370" y="3792668"/>
            <a:ext cx="12745416" cy="12526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4000" b="1" u="sng" dirty="0" smtClean="0">
                <a:latin typeface="Arial" pitchFamily="34" charset="0"/>
                <a:cs typeface="Arial" pitchFamily="34" charset="0"/>
              </a:rPr>
              <a:t>Case report:</a:t>
            </a:r>
          </a:p>
          <a:p>
            <a:pPr algn="just"/>
            <a:r>
              <a:rPr lang="en-US" sz="3200" dirty="0" smtClean="0"/>
              <a:t>Initial bilateral lung transplantation was performed at the age of 28, but almost immediately after the surgical procedure, extensive reperfusion edema developed in the right lung. Consequently, two days later </a:t>
            </a:r>
            <a:r>
              <a:rPr lang="en-US" sz="3200" dirty="0" err="1" smtClean="0"/>
              <a:t>explantation</a:t>
            </a:r>
            <a:r>
              <a:rPr lang="en-US" sz="3200" dirty="0" smtClean="0"/>
              <a:t> and unilateral </a:t>
            </a:r>
            <a:r>
              <a:rPr lang="en-US" sz="3200" dirty="0" err="1" smtClean="0"/>
              <a:t>retransplantation</a:t>
            </a:r>
            <a:r>
              <a:rPr lang="en-US" sz="3200" dirty="0" smtClean="0"/>
              <a:t> were successfully performed. After recovery, the patient was stable during the first two years of follow-up on standard immunosuppressive therapy. Almost two years post-transplant chronic unilateral rejection of the re-transplanted right lung induced by antibodies was verified. </a:t>
            </a:r>
            <a:r>
              <a:rPr lang="en-US" sz="3200" dirty="0" err="1" smtClean="0"/>
              <a:t>Immunogenetic</a:t>
            </a:r>
            <a:r>
              <a:rPr lang="en-US" sz="3200" dirty="0" smtClean="0"/>
              <a:t> </a:t>
            </a:r>
            <a:r>
              <a:rPr lang="en-US" sz="3200" dirty="0" err="1" smtClean="0"/>
              <a:t>typization</a:t>
            </a:r>
            <a:r>
              <a:rPr lang="en-US" sz="3200" dirty="0" smtClean="0"/>
              <a:t> detected donor antibodies of HLA class II DQ3 specificity with an initial titer of around 600-1600 with a later increase up to MFI 4000. MSCT of the thorax showed ground-glass lesions alongside reticular changes and multiple peripheral consolidations in the right lung parenchyma. The patient was treated with 33 cycles of </a:t>
            </a:r>
            <a:r>
              <a:rPr lang="en-US" sz="3200" dirty="0" err="1" smtClean="0"/>
              <a:t>immunoadsorption</a:t>
            </a:r>
            <a:r>
              <a:rPr lang="en-US" sz="3200" dirty="0" smtClean="0"/>
              <a:t> therapy alongside intravenous </a:t>
            </a:r>
            <a:r>
              <a:rPr lang="en-US" sz="3200" dirty="0" err="1" smtClean="0"/>
              <a:t>immunoglobulins</a:t>
            </a:r>
            <a:r>
              <a:rPr lang="en-US" sz="3200" dirty="0" smtClean="0"/>
              <a:t> and corticosteroids. Despite optimal therapy, the disease progressed and the percentage of right lung involvement in total lung function was approximately 5%. The diseased graft became a source of recurrent infections and sepsis. After extensive discussion with the surgical team, it was decided to proceed with </a:t>
            </a:r>
            <a:r>
              <a:rPr lang="en-US" sz="3200" dirty="0" err="1" smtClean="0"/>
              <a:t>pneumonectomy</a:t>
            </a:r>
            <a:r>
              <a:rPr lang="en-US" sz="3200" dirty="0" smtClean="0"/>
              <a:t>, instead of a second </a:t>
            </a:r>
            <a:r>
              <a:rPr lang="en-US" sz="3200" dirty="0" err="1" smtClean="0"/>
              <a:t>retransplantation</a:t>
            </a:r>
            <a:r>
              <a:rPr lang="en-US" sz="3200" dirty="0" smtClean="0"/>
              <a:t>, due to the inability to successfully implant the new lung. Finally, the patient died of perioperative cardiac and hemorrhagic shock due to atrial wall rupture alongside previously developed sepsis.</a:t>
            </a:r>
            <a:endParaRPr lang="hr-HR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261187" y="16211817"/>
            <a:ext cx="1164036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u="sng" dirty="0" smtClean="0">
                <a:latin typeface="Arial" pitchFamily="34" charset="0"/>
                <a:cs typeface="Arial" pitchFamily="34" charset="0"/>
              </a:rPr>
              <a:t>Conclusion:</a:t>
            </a:r>
          </a:p>
          <a:p>
            <a:pPr algn="just"/>
            <a:r>
              <a:rPr lang="en-US" sz="3200" dirty="0" smtClean="0"/>
              <a:t>To our knowledge, this is the only case of unilateral antibody-mediated rejection (AMR) in a lung transplant recipient. Despite intensive treatment with </a:t>
            </a:r>
            <a:r>
              <a:rPr lang="en-US" sz="3200" dirty="0" err="1" smtClean="0"/>
              <a:t>immunoadsorption</a:t>
            </a:r>
            <a:r>
              <a:rPr lang="en-US" sz="3200" dirty="0" smtClean="0"/>
              <a:t> and augmented immunosuppression, the disease progressed, eventually destroying the right lung and requiring </a:t>
            </a:r>
            <a:r>
              <a:rPr lang="en-US" sz="3200" dirty="0" err="1" smtClean="0"/>
              <a:t>pneumonectomy</a:t>
            </a:r>
            <a:r>
              <a:rPr lang="hr-HR" sz="3200" dirty="0" smtClean="0"/>
              <a:t>.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753"/>
          <a:stretch/>
        </p:blipFill>
        <p:spPr>
          <a:xfrm>
            <a:off x="23769934" y="3816574"/>
            <a:ext cx="4889500" cy="72669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13" b="12246"/>
          <a:stretch/>
        </p:blipFill>
        <p:spPr>
          <a:xfrm>
            <a:off x="23762872" y="11593438"/>
            <a:ext cx="4896562" cy="754800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36" b="12522"/>
          <a:stretch/>
        </p:blipFill>
        <p:spPr>
          <a:xfrm>
            <a:off x="29379514" y="11566316"/>
            <a:ext cx="4889500" cy="754800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3769934" y="19425202"/>
            <a:ext cx="10225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3200" dirty="0" smtClean="0">
                <a:latin typeface="Arial" pitchFamily="34" charset="0"/>
                <a:cs typeface="Arial" pitchFamily="34" charset="0"/>
              </a:rPr>
              <a:t>Fig.2 and 3. 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Explanted rejected 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right transplant lung showing destroyed lung tissue alongside huge cavernas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595538" y="5688782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3200" dirty="0" smtClean="0">
                <a:latin typeface="Arial" pitchFamily="34" charset="0"/>
                <a:cs typeface="Arial" pitchFamily="34" charset="0"/>
              </a:rPr>
              <a:t>Fig 1. 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Pericard patch of 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ruptured atria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67210"/>
            <a:ext cx="2971526" cy="288564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91613" y="20731666"/>
            <a:ext cx="6844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GB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Congress of the Croatian Thoracic Society</a:t>
            </a:r>
          </a:p>
          <a:p>
            <a:pPr algn="ctr"/>
            <a:r>
              <a:rPr lang="en-GB" sz="2400" dirty="0" smtClean="0">
                <a:latin typeface="Arial" pitchFamily="34" charset="0"/>
                <a:cs typeface="Arial" pitchFamily="34" charset="0"/>
              </a:rPr>
              <a:t>25-28 May 2022 Zagreb, Croatia</a:t>
            </a:r>
          </a:p>
        </p:txBody>
      </p:sp>
    </p:spTree>
    <p:extLst>
      <p:ext uri="{BB962C8B-B14F-4D97-AF65-F5344CB8AC3E}">
        <p14:creationId xmlns:p14="http://schemas.microsoft.com/office/powerpoint/2010/main" val="67571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174</TotalTime>
  <Words>419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dujeculina5@gmail.com</dc:creator>
  <cp:lastModifiedBy>dujeculina5@gmail.com</cp:lastModifiedBy>
  <cp:revision>7</cp:revision>
  <dcterms:created xsi:type="dcterms:W3CDTF">2022-05-17T18:00:00Z</dcterms:created>
  <dcterms:modified xsi:type="dcterms:W3CDTF">2022-05-17T20:55:24Z</dcterms:modified>
</cp:coreProperties>
</file>