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924F7-4AFF-B9E8-DD29-1515CF80556A}" v="1" dt="2022-05-22T21:13:06.843"/>
    <p1510:client id="{9A558367-D0FF-41F7-844D-DF5C09246F07}" v="3167" dt="2022-05-22T21:10:04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1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7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5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58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7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9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4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3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2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2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2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1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2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4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62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tihana.zgela@kbc-zagreb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vana.barisic@kbc-zagreb.h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AA498-4D0D-8BA1-585A-2243AC0970DF}"/>
              </a:ext>
            </a:extLst>
          </p:cNvPr>
          <p:cNvSpPr txBox="1"/>
          <p:nvPr/>
        </p:nvSpPr>
        <p:spPr>
          <a:xfrm>
            <a:off x="1018064" y="431556"/>
            <a:ext cx="10279528" cy="9841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"/>
              </a:spcAft>
            </a:pPr>
            <a:r>
              <a:rPr lang="en-US" sz="2000" b="1" dirty="0" err="1">
                <a:latin typeface="Calibri"/>
                <a:cs typeface="Calibri"/>
              </a:rPr>
              <a:t>Neinvazivna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ventilacijska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potpora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i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ishod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liječenja</a:t>
            </a:r>
            <a:r>
              <a:rPr lang="en-US" sz="2000" b="1" dirty="0">
                <a:latin typeface="Calibri"/>
                <a:cs typeface="Calibri"/>
              </a:rPr>
              <a:t> </a:t>
            </a:r>
            <a:r>
              <a:rPr lang="en-US" sz="2000" b="1" dirty="0" err="1">
                <a:latin typeface="Calibri"/>
                <a:cs typeface="Calibri"/>
              </a:rPr>
              <a:t>bolesnika</a:t>
            </a:r>
            <a:r>
              <a:rPr lang="en-US" sz="2000" b="1" dirty="0">
                <a:latin typeface="Calibri"/>
                <a:cs typeface="Calibri"/>
              </a:rPr>
              <a:t> </a:t>
            </a:r>
            <a:r>
              <a:rPr lang="en-US" sz="2000" b="1" dirty="0" err="1">
                <a:latin typeface="Calibri"/>
                <a:cs typeface="Calibri"/>
              </a:rPr>
              <a:t>na</a:t>
            </a:r>
            <a:r>
              <a:rPr lang="en-US" sz="2000" b="1" dirty="0">
                <a:latin typeface="Calibri"/>
                <a:cs typeface="Calibri"/>
              </a:rPr>
              <a:t> COVID 4 </a:t>
            </a:r>
            <a:r>
              <a:rPr lang="en-US" sz="2000" b="1" dirty="0" err="1">
                <a:latin typeface="Calibri"/>
                <a:cs typeface="Calibri"/>
              </a:rPr>
              <a:t>odjelu</a:t>
            </a:r>
            <a:r>
              <a:rPr lang="en-US" sz="2000" b="1" dirty="0">
                <a:latin typeface="Calibri"/>
                <a:cs typeface="Calibri"/>
              </a:rPr>
              <a:t>, KBC Zagreb</a:t>
            </a:r>
            <a:endParaRPr lang="en-US"/>
          </a:p>
          <a:p>
            <a:pPr algn="just">
              <a:spcAft>
                <a:spcPts val="100"/>
              </a:spcAft>
            </a:pPr>
            <a:r>
              <a:rPr lang="en-US" sz="1600" dirty="0">
                <a:latin typeface="Calibri"/>
                <a:cs typeface="Calibri"/>
              </a:rPr>
              <a:t>Barišić</a:t>
            </a:r>
            <a:r>
              <a:rPr lang="en-US" sz="1600" dirty="0">
                <a:latin typeface="Calibri"/>
                <a:ea typeface="+mn-lt"/>
                <a:cs typeface="+mn-lt"/>
              </a:rPr>
              <a:t> Ivana,  </a:t>
            </a:r>
            <a:r>
              <a:rPr lang="en-US" sz="1600" dirty="0" err="1">
                <a:latin typeface="Calibri"/>
                <a:ea typeface="+mn-lt"/>
                <a:cs typeface="Calibri"/>
              </a:rPr>
              <a:t>Žgela</a:t>
            </a:r>
            <a:r>
              <a:rPr lang="en-US" sz="1600" dirty="0">
                <a:latin typeface="Calibri"/>
                <a:ea typeface="+mn-lt"/>
                <a:cs typeface="+mn-lt"/>
              </a:rPr>
              <a:t> Tihana, KBC Zagreb, </a:t>
            </a:r>
            <a:r>
              <a:rPr lang="en-US" sz="1600" dirty="0" err="1">
                <a:latin typeface="Calibri"/>
                <a:ea typeface="+mn-lt"/>
                <a:cs typeface="+mn-lt"/>
              </a:rPr>
              <a:t>Klinika</a:t>
            </a:r>
            <a:r>
              <a:rPr lang="en-US" sz="1600" dirty="0">
                <a:latin typeface="Calibri"/>
                <a:ea typeface="+mn-lt"/>
                <a:cs typeface="+mn-lt"/>
              </a:rPr>
              <a:t> za </a:t>
            </a:r>
            <a:r>
              <a:rPr lang="en-US" sz="1600" dirty="0" err="1">
                <a:latin typeface="Calibri"/>
                <a:ea typeface="+mn-lt"/>
                <a:cs typeface="+mn-lt"/>
              </a:rPr>
              <a:t>plućne</a:t>
            </a:r>
            <a:r>
              <a:rPr lang="en-US" sz="1600" dirty="0">
                <a:latin typeface="Calibri"/>
                <a:ea typeface="+mn-lt"/>
                <a:cs typeface="+mn-lt"/>
              </a:rPr>
              <a:t> </a:t>
            </a:r>
            <a:r>
              <a:rPr lang="en-US" sz="1600" dirty="0" err="1">
                <a:latin typeface="Calibri"/>
                <a:ea typeface="+mn-lt"/>
                <a:cs typeface="+mn-lt"/>
              </a:rPr>
              <a:t>bolesti</a:t>
            </a:r>
            <a:r>
              <a:rPr lang="en-US" sz="1600" dirty="0">
                <a:latin typeface="Calibri"/>
                <a:ea typeface="+mn-lt"/>
                <a:cs typeface="+mn-lt"/>
              </a:rPr>
              <a:t>, COVID 4 </a:t>
            </a:r>
            <a:r>
              <a:rPr lang="en-US" sz="1600" dirty="0" err="1">
                <a:latin typeface="Calibri"/>
                <a:ea typeface="+mn-lt"/>
                <a:cs typeface="+mn-lt"/>
              </a:rPr>
              <a:t>odjel</a:t>
            </a:r>
            <a:r>
              <a:rPr lang="en-US" sz="1600" dirty="0">
                <a:latin typeface="Calibri"/>
                <a:ea typeface="+mn-lt"/>
                <a:cs typeface="+mn-lt"/>
              </a:rPr>
              <a:t>  </a:t>
            </a:r>
            <a:endParaRPr lang="en-US" sz="1600">
              <a:latin typeface="Calibri"/>
              <a:cs typeface="Calibri"/>
            </a:endParaRPr>
          </a:p>
          <a:p>
            <a:pPr algn="l"/>
            <a:endParaRPr lang="en-US" dirty="0"/>
          </a:p>
        </p:txBody>
      </p:sp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7E49DFF-4598-27DA-AD36-149EBABA0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42" y="172172"/>
            <a:ext cx="511644" cy="5059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52E824-34DE-39FC-DD75-D18A7317A961}"/>
              </a:ext>
            </a:extLst>
          </p:cNvPr>
          <p:cNvSpPr txBox="1"/>
          <p:nvPr/>
        </p:nvSpPr>
        <p:spPr>
          <a:xfrm>
            <a:off x="3343275" y="3134508"/>
            <a:ext cx="4267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latin typeface="Calibri"/>
              <a:cs typeface="Calibri"/>
            </a:endParaRPr>
          </a:p>
        </p:txBody>
      </p:sp>
      <p:pic>
        <p:nvPicPr>
          <p:cNvPr id="9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B9B68A1-F1F7-1E11-C7C4-D2FA5CAFC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54" y="3133981"/>
            <a:ext cx="1789969" cy="18134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B2E92410-6641-511A-C423-602DE457D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5518" y="3140792"/>
            <a:ext cx="2094739" cy="20536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0396C95-C001-E7DC-1853-04A925DD7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16812"/>
              </p:ext>
            </p:extLst>
          </p:nvPr>
        </p:nvGraphicFramePr>
        <p:xfrm>
          <a:off x="2743200" y="3505200"/>
          <a:ext cx="6488724" cy="105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181">
                  <a:extLst>
                    <a:ext uri="{9D8B030D-6E8A-4147-A177-3AD203B41FA5}">
                      <a16:colId xmlns:a16="http://schemas.microsoft.com/office/drawing/2014/main" val="242517462"/>
                    </a:ext>
                  </a:extLst>
                </a:gridCol>
                <a:gridCol w="1622181">
                  <a:extLst>
                    <a:ext uri="{9D8B030D-6E8A-4147-A177-3AD203B41FA5}">
                      <a16:colId xmlns:a16="http://schemas.microsoft.com/office/drawing/2014/main" val="406742956"/>
                    </a:ext>
                  </a:extLst>
                </a:gridCol>
                <a:gridCol w="1622181">
                  <a:extLst>
                    <a:ext uri="{9D8B030D-6E8A-4147-A177-3AD203B41FA5}">
                      <a16:colId xmlns:a16="http://schemas.microsoft.com/office/drawing/2014/main" val="3737930960"/>
                    </a:ext>
                  </a:extLst>
                </a:gridCol>
                <a:gridCol w="1622181">
                  <a:extLst>
                    <a:ext uri="{9D8B030D-6E8A-4147-A177-3AD203B41FA5}">
                      <a16:colId xmlns:a16="http://schemas.microsoft.com/office/drawing/2014/main" val="1232879026"/>
                    </a:ext>
                  </a:extLst>
                </a:gridCol>
              </a:tblGrid>
              <a:tr h="6611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UKUPAN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BROJ BOLESNIKA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UKUPAN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BROJ CIJEPLJENIH BOLESNIKA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UKUPAN BROJ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 UMRLIH BOLESNIKA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BROJ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 UMRLIH (CIJEPLJENIH BOLESNIKA)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31466"/>
                  </a:ext>
                </a:extLst>
              </a:tr>
              <a:tr h="3938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34,2%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53,2%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33277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A3D8FEB-BE7B-8EF6-B835-A572620E8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83141"/>
              </p:ext>
            </p:extLst>
          </p:nvPr>
        </p:nvGraphicFramePr>
        <p:xfrm>
          <a:off x="2696307" y="5052646"/>
          <a:ext cx="6509613" cy="101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166">
                  <a:extLst>
                    <a:ext uri="{9D8B030D-6E8A-4147-A177-3AD203B41FA5}">
                      <a16:colId xmlns:a16="http://schemas.microsoft.com/office/drawing/2014/main" val="4119743658"/>
                    </a:ext>
                  </a:extLst>
                </a:gridCol>
                <a:gridCol w="1612149">
                  <a:extLst>
                    <a:ext uri="{9D8B030D-6E8A-4147-A177-3AD203B41FA5}">
                      <a16:colId xmlns:a16="http://schemas.microsoft.com/office/drawing/2014/main" val="3729027345"/>
                    </a:ext>
                  </a:extLst>
                </a:gridCol>
                <a:gridCol w="1612149">
                  <a:extLst>
                    <a:ext uri="{9D8B030D-6E8A-4147-A177-3AD203B41FA5}">
                      <a16:colId xmlns:a16="http://schemas.microsoft.com/office/drawing/2014/main" val="3751305471"/>
                    </a:ext>
                  </a:extLst>
                </a:gridCol>
                <a:gridCol w="1612149">
                  <a:extLst>
                    <a:ext uri="{9D8B030D-6E8A-4147-A177-3AD203B41FA5}">
                      <a16:colId xmlns:a16="http://schemas.microsoft.com/office/drawing/2014/main" val="4036646514"/>
                    </a:ext>
                  </a:extLst>
                </a:gridCol>
              </a:tblGrid>
              <a:tr h="59102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UKUPAN BROJ BOLESNIKA</a:t>
                      </a:r>
                      <a:endParaRPr lang="en-US" sz="120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UKUPAN BROJ CIJEPLJENIH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 BOLESNIKA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UKUPAN BROJ UMRLIH BOLESNIKA</a:t>
                      </a:r>
                      <a:endParaRPr lang="en-US" sz="120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BROJ </a:t>
                      </a:r>
                      <a:endParaRPr lang="en-US" sz="120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UMRLIH (CIJEPLJENIH 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noProof="0" dirty="0">
                          <a:latin typeface="Calibri"/>
                        </a:rPr>
                        <a:t>BOLESNIKA)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626250"/>
                  </a:ext>
                </a:extLst>
              </a:tr>
              <a:tr h="3761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26,7%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20%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883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78BC85-9027-1074-D9A7-0D39D9D39C70}"/>
              </a:ext>
            </a:extLst>
          </p:cNvPr>
          <p:cNvSpPr txBox="1"/>
          <p:nvPr/>
        </p:nvSpPr>
        <p:spPr>
          <a:xfrm>
            <a:off x="3850848" y="3137506"/>
            <a:ext cx="4576978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/>
                <a:cs typeface="Calibri"/>
              </a:rPr>
              <a:t>HFNC (HIGH FLOW NASAL CANNULA)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97348-9A70-A591-F77F-780301BB32C2}"/>
              </a:ext>
            </a:extLst>
          </p:cNvPr>
          <p:cNvSpPr txBox="1"/>
          <p:nvPr/>
        </p:nvSpPr>
        <p:spPr>
          <a:xfrm>
            <a:off x="3847587" y="4693428"/>
            <a:ext cx="457569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NIV (NON-INVASIVE VENTILATION)</a:t>
            </a:r>
            <a:endParaRPr lang="en-US" b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052CE9-0FE6-98D3-D14C-A8843CA9CDE5}"/>
              </a:ext>
            </a:extLst>
          </p:cNvPr>
          <p:cNvSpPr txBox="1"/>
          <p:nvPr/>
        </p:nvSpPr>
        <p:spPr>
          <a:xfrm>
            <a:off x="143528" y="4344253"/>
            <a:ext cx="11593639" cy="7093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4553E2-124A-1644-B8A2-E2A9146712F5}"/>
              </a:ext>
            </a:extLst>
          </p:cNvPr>
          <p:cNvSpPr txBox="1"/>
          <p:nvPr/>
        </p:nvSpPr>
        <p:spPr>
          <a:xfrm>
            <a:off x="10311072" y="5553591"/>
            <a:ext cx="16495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NIV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89A1CB-6DC8-7C31-61BB-16C31FC85486}"/>
              </a:ext>
            </a:extLst>
          </p:cNvPr>
          <p:cNvSpPr txBox="1"/>
          <p:nvPr/>
        </p:nvSpPr>
        <p:spPr>
          <a:xfrm>
            <a:off x="868651" y="5405863"/>
            <a:ext cx="15493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HFNC</a:t>
            </a:r>
          </a:p>
        </p:txBody>
      </p:sp>
      <p:pic>
        <p:nvPicPr>
          <p:cNvPr id="15" name="Picture 16">
            <a:extLst>
              <a:ext uri="{FF2B5EF4-FFF2-40B4-BE49-F238E27FC236}">
                <a16:creationId xmlns:a16="http://schemas.microsoft.com/office/drawing/2014/main" id="{DC331860-E0B4-B920-7013-66E24E47E7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6583" y="177384"/>
            <a:ext cx="961295" cy="5479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2C13A78-F02D-3E8E-F7D5-2B17BC3F9FFB}"/>
              </a:ext>
            </a:extLst>
          </p:cNvPr>
          <p:cNvSpPr txBox="1"/>
          <p:nvPr/>
        </p:nvSpPr>
        <p:spPr>
          <a:xfrm>
            <a:off x="187571" y="1570893"/>
            <a:ext cx="1188719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AEDF2F-A1B7-20CE-130B-F90FD5A0D9B0}"/>
              </a:ext>
            </a:extLst>
          </p:cNvPr>
          <p:cNvSpPr txBox="1"/>
          <p:nvPr/>
        </p:nvSpPr>
        <p:spPr>
          <a:xfrm>
            <a:off x="304802" y="1500556"/>
            <a:ext cx="11594121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/>
                <a:ea typeface="+mn-lt"/>
                <a:cs typeface="+mn-lt"/>
              </a:rPr>
              <a:t>U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razdoblju</a:t>
            </a:r>
            <a:r>
              <a:rPr lang="en-US" sz="1400" dirty="0">
                <a:latin typeface="Calibri"/>
                <a:ea typeface="+mn-lt"/>
                <a:cs typeface="+mn-lt"/>
              </a:rPr>
              <a:t> od 30.10.2021.-10.05.2022.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na</a:t>
            </a:r>
            <a:r>
              <a:rPr lang="en-US" sz="1400" dirty="0">
                <a:latin typeface="Calibri"/>
                <a:ea typeface="+mn-lt"/>
                <a:cs typeface="+mn-lt"/>
              </a:rPr>
              <a:t> COVID 4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odjelu</a:t>
            </a:r>
            <a:r>
              <a:rPr lang="en-US" sz="1400" dirty="0">
                <a:latin typeface="Calibri"/>
                <a:ea typeface="+mn-lt"/>
                <a:cs typeface="+mn-lt"/>
              </a:rPr>
              <a:t>, KBC Zagreb,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hospitalizirano</a:t>
            </a:r>
            <a:r>
              <a:rPr lang="en-US" sz="1400" dirty="0">
                <a:latin typeface="Calibri"/>
                <a:ea typeface="+mn-lt"/>
                <a:cs typeface="+mn-lt"/>
              </a:rPr>
              <a:t> je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ukupno</a:t>
            </a:r>
            <a:r>
              <a:rPr lang="en-US" sz="1400" dirty="0">
                <a:latin typeface="Calibri"/>
                <a:ea typeface="+mn-lt"/>
                <a:cs typeface="+mn-lt"/>
              </a:rPr>
              <a:t> 452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bolesnika</a:t>
            </a:r>
            <a:r>
              <a:rPr lang="en-US" sz="1400" dirty="0">
                <a:latin typeface="Calibri"/>
                <a:ea typeface="+mn-lt"/>
                <a:cs typeface="+mn-lt"/>
              </a:rPr>
              <a:t>, od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čega</a:t>
            </a:r>
            <a:r>
              <a:rPr lang="en-US" sz="1400" dirty="0">
                <a:latin typeface="Calibri"/>
                <a:ea typeface="+mn-lt"/>
                <a:cs typeface="+mn-lt"/>
              </a:rPr>
              <a:t> je 94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bolesnika</a:t>
            </a:r>
            <a:r>
              <a:rPr lang="en-US" sz="1400" dirty="0">
                <a:latin typeface="Calibri"/>
                <a:ea typeface="+mn-lt"/>
                <a:cs typeface="+mn-lt"/>
              </a:rPr>
              <a:t> (20,8%) </a:t>
            </a:r>
            <a:r>
              <a:rPr lang="en-US" sz="1400" dirty="0" err="1">
                <a:latin typeface="Calibri"/>
                <a:ea typeface="+mn-lt"/>
                <a:cs typeface="+mn-lt"/>
              </a:rPr>
              <a:t>zahtijevalo</a:t>
            </a:r>
            <a:r>
              <a:rPr lang="en-US" sz="1400" dirty="0">
                <a:latin typeface="Calibri"/>
                <a:ea typeface="+mn-lt"/>
                <a:cs typeface="+mn-lt"/>
              </a:rPr>
              <a:t> </a:t>
            </a:r>
            <a:r>
              <a:rPr lang="hr-HR" sz="1400" dirty="0" smtClean="0">
                <a:latin typeface="Calibri"/>
                <a:ea typeface="+mn-lt"/>
                <a:cs typeface="+mn-lt"/>
              </a:rPr>
              <a:t>primjenu </a:t>
            </a:r>
            <a:r>
              <a:rPr lang="en-US" sz="1400" dirty="0" err="1" smtClean="0">
                <a:latin typeface="Calibri"/>
                <a:ea typeface="+mn-lt"/>
                <a:cs typeface="+mn-lt"/>
              </a:rPr>
              <a:t>neinvazivne</a:t>
            </a:r>
            <a:r>
              <a:rPr lang="en-US" sz="1400" dirty="0" smtClean="0">
                <a:latin typeface="Calibri"/>
                <a:ea typeface="+mn-lt"/>
                <a:cs typeface="+mn-lt"/>
              </a:rPr>
              <a:t> </a:t>
            </a:r>
            <a:r>
              <a:rPr lang="en-US" sz="1400" dirty="0" err="1" smtClean="0">
                <a:latin typeface="Calibri"/>
                <a:ea typeface="+mn-lt"/>
                <a:cs typeface="+mn-lt"/>
              </a:rPr>
              <a:t>ventilacije</a:t>
            </a:r>
            <a:r>
              <a:rPr lang="hr-HR" sz="1400" dirty="0">
                <a:latin typeface="Calibri"/>
                <a:ea typeface="+mn-lt"/>
                <a:cs typeface="+mn-lt"/>
              </a:rPr>
              <a:t> </a:t>
            </a:r>
            <a:r>
              <a:rPr lang="hr-HR" sz="1400" dirty="0" smtClean="0">
                <a:latin typeface="Calibri"/>
                <a:ea typeface="+mn-lt"/>
                <a:cs typeface="+mn-lt"/>
              </a:rPr>
              <a:t>(NIV), odnosno terapije visokim protokom kisika putem nazalne kanile (HFNC).</a:t>
            </a:r>
            <a:endParaRPr lang="en-US" dirty="0">
              <a:ea typeface="+mn-lt"/>
              <a:cs typeface="+mn-lt"/>
            </a:endParaRPr>
          </a:p>
          <a:p>
            <a:r>
              <a:rPr lang="hr-HR" sz="1400" dirty="0">
                <a:latin typeface="Calibri"/>
              </a:rPr>
              <a:t>I</a:t>
            </a:r>
            <a:r>
              <a:rPr lang="en-US" sz="1400" dirty="0" smtClean="0">
                <a:latin typeface="Calibri"/>
              </a:rPr>
              <a:t>shod </a:t>
            </a:r>
            <a:r>
              <a:rPr lang="en-US" sz="1400" dirty="0" err="1">
                <a:latin typeface="Calibri"/>
              </a:rPr>
              <a:t>liječenja</a:t>
            </a:r>
            <a:r>
              <a:rPr lang="en-US" sz="1400" dirty="0">
                <a:latin typeface="Calibri"/>
              </a:rPr>
              <a:t> </a:t>
            </a:r>
            <a:r>
              <a:rPr lang="hr-HR" sz="1400" dirty="0" smtClean="0">
                <a:latin typeface="Calibri"/>
              </a:rPr>
              <a:t>neizravno je povezan sa </a:t>
            </a:r>
            <a:r>
              <a:rPr lang="en-US" sz="1400" dirty="0" err="1" smtClean="0">
                <a:latin typeface="Calibri"/>
              </a:rPr>
              <a:t>dobi</a:t>
            </a:r>
            <a:r>
              <a:rPr lang="en-US" sz="1400" dirty="0" smtClean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bolesnika</a:t>
            </a:r>
            <a:r>
              <a:rPr lang="en-US" sz="1400" dirty="0">
                <a:latin typeface="Calibri"/>
              </a:rPr>
              <a:t> (</a:t>
            </a:r>
            <a:r>
              <a:rPr lang="en-US" sz="1400" dirty="0" err="1">
                <a:latin typeface="Calibri"/>
              </a:rPr>
              <a:t>prosječna</a:t>
            </a:r>
            <a:r>
              <a:rPr lang="en-US" sz="1400" dirty="0">
                <a:latin typeface="Calibri"/>
              </a:rPr>
              <a:t> dob 76 g.), </a:t>
            </a:r>
            <a:r>
              <a:rPr lang="en-US" sz="1400" dirty="0" err="1" smtClean="0">
                <a:latin typeface="Calibri"/>
              </a:rPr>
              <a:t>komorbiditet</a:t>
            </a:r>
            <a:r>
              <a:rPr lang="hr-HR" sz="1400" dirty="0" smtClean="0">
                <a:latin typeface="Calibri"/>
              </a:rPr>
              <a:t>ima </a:t>
            </a:r>
            <a:r>
              <a:rPr lang="en-US" sz="1400" dirty="0" smtClean="0">
                <a:latin typeface="Calibri"/>
              </a:rPr>
              <a:t>(96</a:t>
            </a:r>
            <a:r>
              <a:rPr lang="en-US" sz="1400" dirty="0">
                <a:latin typeface="Calibri"/>
              </a:rPr>
              <a:t>%), </a:t>
            </a:r>
            <a:r>
              <a:rPr lang="en-US" sz="1400" dirty="0" err="1" smtClean="0">
                <a:latin typeface="Calibri"/>
                <a:cs typeface="Calibri"/>
              </a:rPr>
              <a:t>primjen</a:t>
            </a:r>
            <a:r>
              <a:rPr lang="hr-HR" sz="1400" dirty="0" smtClean="0">
                <a:latin typeface="Calibri"/>
                <a:cs typeface="Calibri"/>
              </a:rPr>
              <a:t>om </a:t>
            </a:r>
            <a:r>
              <a:rPr lang="en-US" sz="1400" dirty="0" err="1" smtClean="0">
                <a:latin typeface="Calibri"/>
                <a:cs typeface="Calibri"/>
              </a:rPr>
              <a:t>specifične</a:t>
            </a:r>
            <a:r>
              <a:rPr lang="en-US" sz="1400" dirty="0" smtClean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terapije</a:t>
            </a:r>
            <a:r>
              <a:rPr lang="en-US" sz="1400" dirty="0">
                <a:latin typeface="Calibri"/>
                <a:cs typeface="Calibri"/>
              </a:rPr>
              <a:t> ( Tocilizumab, Remdesivir- 32%) </a:t>
            </a:r>
            <a:r>
              <a:rPr lang="hr-HR" sz="1400" dirty="0" smtClean="0">
                <a:latin typeface="Calibri"/>
                <a:cs typeface="Calibri"/>
              </a:rPr>
              <a:t>i</a:t>
            </a:r>
            <a:r>
              <a:rPr lang="en-US" sz="1400" dirty="0" smtClean="0">
                <a:latin typeface="Calibri"/>
                <a:cs typeface="Calibri"/>
              </a:rPr>
              <a:t> </a:t>
            </a:r>
            <a:r>
              <a:rPr lang="en-US" sz="1400" dirty="0" err="1" smtClean="0">
                <a:latin typeface="Calibri"/>
                <a:cs typeface="Calibri"/>
              </a:rPr>
              <a:t>cijepn</a:t>
            </a:r>
            <a:r>
              <a:rPr lang="hr-HR" sz="1400" dirty="0" smtClean="0">
                <a:latin typeface="Calibri"/>
                <a:cs typeface="Calibri"/>
              </a:rPr>
              <a:t>im</a:t>
            </a:r>
            <a:r>
              <a:rPr lang="en-US" sz="1400" dirty="0" smtClean="0">
                <a:latin typeface="Calibri"/>
                <a:cs typeface="Calibri"/>
              </a:rPr>
              <a:t> status</a:t>
            </a:r>
            <a:r>
              <a:rPr lang="hr-HR" sz="1400" dirty="0" smtClean="0">
                <a:latin typeface="Calibri"/>
                <a:cs typeface="Calibri"/>
              </a:rPr>
              <a:t>om</a:t>
            </a:r>
            <a:r>
              <a:rPr lang="en-US" sz="1400" dirty="0" smtClean="0">
                <a:latin typeface="Calibri"/>
                <a:cs typeface="Calibri"/>
              </a:rPr>
              <a:t> </a:t>
            </a:r>
            <a:r>
              <a:rPr lang="en-US" sz="1400" dirty="0">
                <a:latin typeface="Calibri"/>
                <a:cs typeface="Calibri"/>
              </a:rPr>
              <a:t>(33%).</a:t>
            </a:r>
          </a:p>
          <a:p>
            <a:r>
              <a:rPr lang="en-US" sz="1400" dirty="0" err="1">
                <a:latin typeface="Calibri"/>
                <a:cs typeface="Calibri"/>
              </a:rPr>
              <a:t>Negativan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ishod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liječenja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hr-HR" sz="1400" dirty="0" smtClean="0">
                <a:latin typeface="Calibri"/>
                <a:cs typeface="Calibri"/>
              </a:rPr>
              <a:t>neizravno je </a:t>
            </a:r>
            <a:r>
              <a:rPr lang="en-US" sz="1400" dirty="0" err="1" smtClean="0">
                <a:latin typeface="Calibri"/>
                <a:cs typeface="Calibri"/>
              </a:rPr>
              <a:t>povezan</a:t>
            </a:r>
            <a:r>
              <a:rPr lang="en-US" sz="1400" dirty="0" smtClean="0">
                <a:latin typeface="Calibri"/>
                <a:cs typeface="Calibri"/>
              </a:rPr>
              <a:t> s</a:t>
            </a:r>
            <a:r>
              <a:rPr lang="hr-HR" sz="1400" dirty="0" smtClean="0">
                <a:latin typeface="Calibri"/>
                <a:cs typeface="Calibri"/>
              </a:rPr>
              <a:t>a</a:t>
            </a:r>
            <a:r>
              <a:rPr lang="en-US" sz="1400" dirty="0" smtClean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dobi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bolesnika</a:t>
            </a:r>
            <a:r>
              <a:rPr lang="en-US" sz="1400" dirty="0">
                <a:latin typeface="Calibri"/>
                <a:cs typeface="Calibri"/>
              </a:rPr>
              <a:t> (</a:t>
            </a:r>
            <a:r>
              <a:rPr lang="en-US" sz="1400" dirty="0" err="1">
                <a:latin typeface="Calibri"/>
                <a:cs typeface="Calibri"/>
              </a:rPr>
              <a:t>prosječna</a:t>
            </a:r>
            <a:r>
              <a:rPr lang="en-US" sz="1400" dirty="0">
                <a:latin typeface="Calibri"/>
                <a:cs typeface="Calibri"/>
              </a:rPr>
              <a:t> dob 79 g.), </a:t>
            </a:r>
            <a:r>
              <a:rPr lang="en-US" sz="1400" dirty="0" err="1">
                <a:latin typeface="Calibri"/>
                <a:cs typeface="Calibri"/>
              </a:rPr>
              <a:t>komorbiditetima</a:t>
            </a:r>
            <a:r>
              <a:rPr lang="en-US" sz="1400" dirty="0">
                <a:latin typeface="Calibri"/>
                <a:cs typeface="Calibri"/>
              </a:rPr>
              <a:t> (100%), </a:t>
            </a:r>
            <a:r>
              <a:rPr lang="en-US" sz="1400" dirty="0" err="1">
                <a:latin typeface="Calibri"/>
                <a:cs typeface="Calibri"/>
              </a:rPr>
              <a:t>te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malim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postotkom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cijepljenih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err="1">
                <a:latin typeface="Calibri"/>
                <a:cs typeface="Calibri"/>
              </a:rPr>
              <a:t>bolesnika</a:t>
            </a:r>
            <a:r>
              <a:rPr lang="en-US" sz="1400" dirty="0">
                <a:latin typeface="Calibri"/>
                <a:cs typeface="Calibri"/>
              </a:rPr>
              <a:t> </a:t>
            </a:r>
            <a:r>
              <a:rPr lang="en-US" sz="1400" dirty="0" smtClean="0">
                <a:latin typeface="Calibri"/>
                <a:cs typeface="Calibri"/>
              </a:rPr>
              <a:t>(</a:t>
            </a:r>
            <a:r>
              <a:rPr lang="hr-HR" sz="1400" dirty="0" smtClean="0">
                <a:latin typeface="Calibri"/>
                <a:cs typeface="Calibri"/>
              </a:rPr>
              <a:t>19,1</a:t>
            </a:r>
            <a:r>
              <a:rPr lang="en-US" sz="1400" dirty="0" smtClean="0">
                <a:latin typeface="Calibri"/>
                <a:cs typeface="Calibri"/>
              </a:rPr>
              <a:t>%).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C352F2-12BC-8DD9-10CC-D5837B2C895F}"/>
              </a:ext>
            </a:extLst>
          </p:cNvPr>
          <p:cNvSpPr txBox="1"/>
          <p:nvPr/>
        </p:nvSpPr>
        <p:spPr>
          <a:xfrm>
            <a:off x="304802" y="6155056"/>
            <a:ext cx="66945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/>
                <a:cs typeface="Calibri"/>
              </a:rPr>
              <a:t>Barišić Ivana, </a:t>
            </a:r>
            <a:r>
              <a:rPr lang="en-US" sz="1200" dirty="0" err="1">
                <a:latin typeface="Calibri"/>
                <a:cs typeface="Calibri"/>
              </a:rPr>
              <a:t>bacc.med.techn</a:t>
            </a:r>
            <a:r>
              <a:rPr lang="en-US" sz="1200" dirty="0">
                <a:latin typeface="Calibri"/>
                <a:cs typeface="Calibri"/>
              </a:rPr>
              <a:t>., KBC Zagreb, </a:t>
            </a:r>
            <a:r>
              <a:rPr lang="en-US" sz="1200" dirty="0" err="1">
                <a:latin typeface="Calibri"/>
                <a:cs typeface="Calibri"/>
              </a:rPr>
              <a:t>Klinika</a:t>
            </a:r>
            <a:r>
              <a:rPr lang="en-US" sz="1200" dirty="0">
                <a:latin typeface="Calibri"/>
                <a:cs typeface="Calibri"/>
              </a:rPr>
              <a:t> za </a:t>
            </a:r>
            <a:r>
              <a:rPr lang="en-US" sz="1200" dirty="0" err="1">
                <a:latin typeface="Calibri"/>
                <a:cs typeface="Calibri"/>
              </a:rPr>
              <a:t>plućne</a:t>
            </a:r>
            <a:r>
              <a:rPr lang="en-US" sz="1200" dirty="0">
                <a:latin typeface="Calibri"/>
                <a:cs typeface="Calibri"/>
              </a:rPr>
              <a:t> </a:t>
            </a:r>
            <a:r>
              <a:rPr lang="en-US" sz="1200" dirty="0" err="1">
                <a:latin typeface="Calibri"/>
                <a:cs typeface="Calibri"/>
              </a:rPr>
              <a:t>bolesti,e</a:t>
            </a:r>
            <a:r>
              <a:rPr lang="en-US" sz="1200" dirty="0">
                <a:latin typeface="Calibri"/>
                <a:cs typeface="Calibri"/>
              </a:rPr>
              <a:t>-mail: </a:t>
            </a:r>
            <a:r>
              <a:rPr lang="en-US" sz="1200" dirty="0">
                <a:latin typeface="Calibri"/>
                <a:cs typeface="Calibri"/>
                <a:hlinkClick r:id="rId6"/>
              </a:rPr>
              <a:t>ivana.barisic@kbc-zagreb.hr</a:t>
            </a:r>
            <a:endParaRPr lang="en-US" dirty="0">
              <a:latin typeface="Trebuchet MS" panose="020B0603020202020204"/>
              <a:cs typeface="Calibri"/>
            </a:endParaRPr>
          </a:p>
          <a:p>
            <a:r>
              <a:rPr lang="en-US" sz="1200" dirty="0" err="1">
                <a:latin typeface="Calibri"/>
                <a:cs typeface="Calibri"/>
              </a:rPr>
              <a:t>Žgela</a:t>
            </a:r>
            <a:r>
              <a:rPr lang="en-US" sz="1200" dirty="0">
                <a:latin typeface="Calibri"/>
                <a:cs typeface="Calibri"/>
              </a:rPr>
              <a:t> Tihana, </a:t>
            </a:r>
            <a:r>
              <a:rPr lang="en-US" sz="1200" dirty="0" err="1">
                <a:latin typeface="Calibri"/>
                <a:cs typeface="Calibri"/>
              </a:rPr>
              <a:t>bacc.med.techn.KBC</a:t>
            </a:r>
            <a:r>
              <a:rPr lang="en-US" sz="1200" dirty="0">
                <a:latin typeface="Calibri"/>
                <a:cs typeface="Calibri"/>
              </a:rPr>
              <a:t> Zagreb, </a:t>
            </a:r>
            <a:r>
              <a:rPr lang="en-US" sz="1200" dirty="0" err="1">
                <a:latin typeface="Calibri"/>
                <a:cs typeface="Calibri"/>
              </a:rPr>
              <a:t>Klinika</a:t>
            </a:r>
            <a:r>
              <a:rPr lang="en-US" sz="1200" dirty="0">
                <a:latin typeface="Calibri"/>
                <a:cs typeface="Calibri"/>
              </a:rPr>
              <a:t> za </a:t>
            </a:r>
            <a:r>
              <a:rPr lang="en-US" sz="1200" dirty="0" err="1">
                <a:latin typeface="Calibri"/>
                <a:cs typeface="Calibri"/>
              </a:rPr>
              <a:t>plućne</a:t>
            </a:r>
            <a:r>
              <a:rPr lang="en-US" sz="1200" dirty="0">
                <a:latin typeface="Calibri"/>
                <a:cs typeface="Calibri"/>
              </a:rPr>
              <a:t> </a:t>
            </a:r>
            <a:r>
              <a:rPr lang="en-US" sz="1200" dirty="0" err="1">
                <a:latin typeface="Calibri"/>
                <a:cs typeface="Calibri"/>
              </a:rPr>
              <a:t>bolesti</a:t>
            </a:r>
            <a:r>
              <a:rPr lang="en-US" sz="1200" dirty="0">
                <a:latin typeface="Calibri"/>
                <a:cs typeface="Calibri"/>
              </a:rPr>
              <a:t>, e-mail: </a:t>
            </a:r>
            <a:r>
              <a:rPr lang="en-US" sz="1200" dirty="0">
                <a:latin typeface="Calibri"/>
                <a:cs typeface="Calibri"/>
                <a:hlinkClick r:id="rId7"/>
              </a:rPr>
              <a:t>tihana.zgela@kbc-zagreb.hr</a:t>
            </a:r>
          </a:p>
          <a:p>
            <a:endParaRPr lang="en-US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181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BARIŠIĆ IVANA</dc:creator>
  <cp:lastModifiedBy>BARIŠIĆ IVANA</cp:lastModifiedBy>
  <cp:revision>735</cp:revision>
  <dcterms:created xsi:type="dcterms:W3CDTF">2022-05-22T15:29:59Z</dcterms:created>
  <dcterms:modified xsi:type="dcterms:W3CDTF">2022-05-24T12:31:21Z</dcterms:modified>
</cp:coreProperties>
</file>