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18288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EBFF"/>
    <a:srgbClr val="8FE2FF"/>
    <a:srgbClr val="19C3FF"/>
    <a:srgbClr val="FCFBD3"/>
    <a:srgbClr val="D5F9F3"/>
    <a:srgbClr val="D7E3F7"/>
    <a:srgbClr val="FBD3EE"/>
    <a:srgbClr val="ECF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150" y="24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Mean</a:t>
            </a:r>
            <a:r>
              <a:rPr lang="en-GB" baseline="0"/>
              <a:t> CRP value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8032849601585094"/>
          <c:y val="0.27920545682919412"/>
          <c:w val="0.55581206122256699"/>
          <c:h val="0.64388511248583102"/>
        </c:manualLayout>
      </c:layout>
      <c:barChart>
        <c:barDir val="col"/>
        <c:grouping val="clustered"/>
        <c:varyColors val="0"/>
        <c:ser>
          <c:idx val="0"/>
          <c:order val="0"/>
          <c:tx>
            <c:v>Baseline CRP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Sheet1!$F$1</c:f>
              <c:numCache>
                <c:formatCode>General</c:formatCode>
                <c:ptCount val="1"/>
                <c:pt idx="0">
                  <c:v>123.17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34-4E69-940A-FEC95DFD56D0}"/>
            </c:ext>
          </c:extLst>
        </c:ser>
        <c:ser>
          <c:idx val="1"/>
          <c:order val="1"/>
          <c:tx>
            <c:v>CRP after 48h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Sheet1!$F$2</c:f>
              <c:numCache>
                <c:formatCode>General</c:formatCode>
                <c:ptCount val="1"/>
                <c:pt idx="0">
                  <c:v>30.67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34-4E69-940A-FEC95DFD56D0}"/>
            </c:ext>
          </c:extLst>
        </c:ser>
        <c:ser>
          <c:idx val="2"/>
          <c:order val="2"/>
          <c:tx>
            <c:v>CRP after 14 days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Sheet1!$F$3</c:f>
              <c:numCache>
                <c:formatCode>General</c:formatCode>
                <c:ptCount val="1"/>
                <c:pt idx="0">
                  <c:v>23.25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B34-4E69-940A-FEC95DFD56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0605056"/>
        <c:axId val="90606592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Sheet1!$F$4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1B34-4E69-940A-FEC95DFD56D0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1B34-4E69-940A-FEC95DFD56D0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Sheet1!$F$6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1B34-4E69-940A-FEC95DFD56D0}"/>
                  </c:ext>
                </c:extLst>
              </c15:ser>
            </c15:filteredBarSeries>
            <c15:filteredBarSeries>
              <c15:ser>
                <c:idx val="6"/>
                <c:order val="6"/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Sheet1!$F$7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1B34-4E69-940A-FEC95DFD56D0}"/>
                  </c:ext>
                </c:extLst>
              </c15:ser>
            </c15:filteredBarSeries>
            <c15:filteredBarSeries>
              <c15:ser>
                <c:idx val="7"/>
                <c:order val="7"/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Sheet1!$F$8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1B34-4E69-940A-FEC95DFD56D0}"/>
                  </c:ext>
                </c:extLst>
              </c15:ser>
            </c15:filteredBarSeries>
            <c15:filteredBarSeries>
              <c15:ser>
                <c:idx val="8"/>
                <c:order val="8"/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Sheet1!$F$9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1B34-4E69-940A-FEC95DFD56D0}"/>
                  </c:ext>
                </c:extLst>
              </c15:ser>
            </c15:filteredBarSeries>
            <c15:filteredBarSeries>
              <c15:ser>
                <c:idx val="9"/>
                <c:order val="9"/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Sheet1!$F$10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1B34-4E69-940A-FEC95DFD56D0}"/>
                  </c:ext>
                </c:extLst>
              </c15:ser>
            </c15:filteredBarSeries>
            <c15:filteredBarSeries>
              <c15:ser>
                <c:idx val="10"/>
                <c:order val="10"/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Sheet1!$F$11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1B34-4E69-940A-FEC95DFD56D0}"/>
                  </c:ext>
                </c:extLst>
              </c15:ser>
            </c15:filteredBarSeries>
            <c15:filteredBarSeries>
              <c15:ser>
                <c:idx val="11"/>
                <c:order val="11"/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Sheet1!$F$12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1B34-4E69-940A-FEC95DFD56D0}"/>
                  </c:ext>
                </c:extLst>
              </c15:ser>
            </c15:filteredBarSeries>
            <c15:filteredBarSeries>
              <c15:ser>
                <c:idx val="12"/>
                <c:order val="12"/>
                <c:spPr>
                  <a:solidFill>
                    <a:schemeClr val="accent1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Sheet1!$F$13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1B34-4E69-940A-FEC95DFD56D0}"/>
                  </c:ext>
                </c:extLst>
              </c15:ser>
            </c15:filteredBarSeries>
            <c15:filteredBarSeries>
              <c15:ser>
                <c:idx val="13"/>
                <c:order val="13"/>
                <c:spPr>
                  <a:solidFill>
                    <a:schemeClr val="accent2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Sheet1!$F$14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1B34-4E69-940A-FEC95DFD56D0}"/>
                  </c:ext>
                </c:extLst>
              </c15:ser>
            </c15:filteredBarSeries>
            <c15:filteredBarSeries>
              <c15:ser>
                <c:idx val="14"/>
                <c:order val="14"/>
                <c:spPr>
                  <a:solidFill>
                    <a:schemeClr val="accent3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1B34-4E69-940A-FEC95DFD56D0}"/>
                  </c:ext>
                </c:extLst>
              </c15:ser>
            </c15:filteredBarSeries>
            <c15:filteredBarSeries>
              <c15:ser>
                <c:idx val="15"/>
                <c:order val="15"/>
                <c:spPr>
                  <a:solidFill>
                    <a:schemeClr val="accent4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Sheet1!$F$16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1B34-4E69-940A-FEC95DFD56D0}"/>
                  </c:ext>
                </c:extLst>
              </c15:ser>
            </c15:filteredBarSeries>
            <c15:filteredBarSeries>
              <c15:ser>
                <c:idx val="16"/>
                <c:order val="16"/>
                <c:spPr>
                  <a:solidFill>
                    <a:schemeClr val="accent5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Sheet1!$F$17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0-1B34-4E69-940A-FEC95DFD56D0}"/>
                  </c:ext>
                </c:extLst>
              </c15:ser>
            </c15:filteredBarSeries>
            <c15:filteredBarSeries>
              <c15:ser>
                <c:idx val="17"/>
                <c:order val="17"/>
                <c:spPr>
                  <a:solidFill>
                    <a:schemeClr val="accent6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Sheet1!$F$18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1-1B34-4E69-940A-FEC95DFD56D0}"/>
                  </c:ext>
                </c:extLst>
              </c15:ser>
            </c15:filteredBarSeries>
            <c15:filteredBarSeries>
              <c15:ser>
                <c:idx val="18"/>
                <c:order val="18"/>
                <c:spPr>
                  <a:solidFill>
                    <a:schemeClr val="accent1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Sheet1!$F$19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B34-4E69-940A-FEC95DFD56D0}"/>
                  </c:ext>
                </c:extLst>
              </c15:ser>
            </c15:filteredBarSeries>
            <c15:filteredBarSeries>
              <c15:ser>
                <c:idx val="19"/>
                <c:order val="19"/>
                <c:spPr>
                  <a:solidFill>
                    <a:schemeClr val="accent2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Sheet1!$F$20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3-1B34-4E69-940A-FEC95DFD56D0}"/>
                  </c:ext>
                </c:extLst>
              </c15:ser>
            </c15:filteredBarSeries>
            <c15:filteredBarSeries>
              <c15:ser>
                <c:idx val="20"/>
                <c:order val="20"/>
                <c:spPr>
                  <a:solidFill>
                    <a:schemeClr val="accent3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Sheet1!$F$21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1B34-4E69-940A-FEC95DFD56D0}"/>
                  </c:ext>
                </c:extLst>
              </c15:ser>
            </c15:filteredBarSeries>
            <c15:filteredBarSeries>
              <c15:ser>
                <c:idx val="21"/>
                <c:order val="21"/>
                <c:spPr>
                  <a:solidFill>
                    <a:schemeClr val="accent4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Sheet1!$F$22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1B34-4E69-940A-FEC95DFD56D0}"/>
                  </c:ext>
                </c:extLst>
              </c15:ser>
            </c15:filteredBarSeries>
            <c15:filteredBarSeries>
              <c15:ser>
                <c:idx val="22"/>
                <c:order val="22"/>
                <c:spPr>
                  <a:solidFill>
                    <a:schemeClr val="accent5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Sheet1!$F$23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1B34-4E69-940A-FEC95DFD56D0}"/>
                  </c:ext>
                </c:extLst>
              </c15:ser>
            </c15:filteredBarSeries>
            <c15:filteredBarSeries>
              <c15:ser>
                <c:idx val="23"/>
                <c:order val="23"/>
                <c:spPr>
                  <a:solidFill>
                    <a:schemeClr val="accent6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Sheet1!$F$24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7-1B34-4E69-940A-FEC95DFD56D0}"/>
                  </c:ext>
                </c:extLst>
              </c15:ser>
            </c15:filteredBarSeries>
            <c15:filteredBarSeries>
              <c15:ser>
                <c:idx val="24"/>
                <c:order val="24"/>
                <c:spPr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8-1B34-4E69-940A-FEC95DFD56D0}"/>
                  </c:ext>
                </c:extLst>
              </c15:ser>
            </c15:filteredBarSeries>
            <c15:filteredBarSeries>
              <c15:ser>
                <c:idx val="25"/>
                <c:order val="25"/>
                <c:spPr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Sheet1!$F$26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9-1B34-4E69-940A-FEC95DFD56D0}"/>
                  </c:ext>
                </c:extLst>
              </c15:ser>
            </c15:filteredBarSeries>
            <c15:filteredBarSeries>
              <c15:ser>
                <c:idx val="26"/>
                <c:order val="26"/>
                <c:spPr>
                  <a:solidFill>
                    <a:schemeClr val="accent3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Sheet1!$F$27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1B34-4E69-940A-FEC95DFD56D0}"/>
                  </c:ext>
                </c:extLst>
              </c15:ser>
            </c15:filteredBarSeries>
            <c15:filteredBarSeries>
              <c15:ser>
                <c:idx val="27"/>
                <c:order val="27"/>
                <c:spPr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Sheet1!$F$28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B-1B34-4E69-940A-FEC95DFD56D0}"/>
                  </c:ext>
                </c:extLst>
              </c15:ser>
            </c15:filteredBarSeries>
            <c15:filteredBarSeries>
              <c15:ser>
                <c:idx val="28"/>
                <c:order val="28"/>
                <c:spPr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Sheet1!$F$29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C-1B34-4E69-940A-FEC95DFD56D0}"/>
                  </c:ext>
                </c:extLst>
              </c15:ser>
            </c15:filteredBarSeries>
            <c15:filteredBarSeries>
              <c15:ser>
                <c:idx val="29"/>
                <c:order val="29"/>
                <c:spPr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Sheet1!$F$30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D-1B34-4E69-940A-FEC95DFD56D0}"/>
                  </c:ext>
                </c:extLst>
              </c15:ser>
            </c15:filteredBarSeries>
            <c15:filteredBarSeries>
              <c15:ser>
                <c:idx val="30"/>
                <c:order val="30"/>
                <c:spPr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Sheet1!$F$31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E-1B34-4E69-940A-FEC95DFD56D0}"/>
                  </c:ext>
                </c:extLst>
              </c15:ser>
            </c15:filteredBarSeries>
            <c15:filteredBarSeries>
              <c15:ser>
                <c:idx val="31"/>
                <c:order val="31"/>
                <c:spPr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Sheet1!$F$32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F-1B34-4E69-940A-FEC95DFD56D0}"/>
                  </c:ext>
                </c:extLst>
              </c15:ser>
            </c15:filteredBarSeries>
          </c:ext>
        </c:extLst>
      </c:barChart>
      <c:catAx>
        <c:axId val="906050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0606592"/>
        <c:crosses val="autoZero"/>
        <c:auto val="1"/>
        <c:lblAlgn val="ctr"/>
        <c:lblOffset val="100"/>
        <c:noMultiLvlLbl val="0"/>
      </c:catAx>
      <c:valAx>
        <c:axId val="90606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baseline="0"/>
                  <a:t>CRP mg/L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0605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Mean value PaO2/FiO2 </a:t>
            </a:r>
          </a:p>
        </c:rich>
      </c:tx>
      <c:layout>
        <c:manualLayout>
          <c:xMode val="edge"/>
          <c:yMode val="edge"/>
          <c:x val="0.25388351137636456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7952644454475039"/>
          <c:y val="0.16024323058784415"/>
          <c:w val="0.44123855537166135"/>
          <c:h val="0.76711704566426642"/>
        </c:manualLayout>
      </c:layout>
      <c:barChart>
        <c:barDir val="col"/>
        <c:grouping val="clustered"/>
        <c:varyColors val="0"/>
        <c:ser>
          <c:idx val="0"/>
          <c:order val="0"/>
          <c:tx>
            <c:v>Baseline PaO2/FiO2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Sheet1!$G$1</c:f>
              <c:numCache>
                <c:formatCode>General</c:formatCode>
                <c:ptCount val="1"/>
                <c:pt idx="0">
                  <c:v>133.29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D6-4A61-B0B6-59B6CDFEE1E0}"/>
            </c:ext>
          </c:extLst>
        </c:ser>
        <c:ser>
          <c:idx val="1"/>
          <c:order val="1"/>
          <c:tx>
            <c:v>PaO2/FiO2 after 48h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Sheet1!$G$2</c:f>
              <c:numCache>
                <c:formatCode>General</c:formatCode>
                <c:ptCount val="1"/>
                <c:pt idx="0">
                  <c:v>110.28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AD6-4A61-B0B6-59B6CDFEE1E0}"/>
            </c:ext>
          </c:extLst>
        </c:ser>
        <c:ser>
          <c:idx val="2"/>
          <c:order val="2"/>
          <c:tx>
            <c:v>PaO2/FiO2 after 14 days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Sheet1!$G$3</c:f>
              <c:numCache>
                <c:formatCode>General</c:formatCode>
                <c:ptCount val="1"/>
                <c:pt idx="0">
                  <c:v>201.19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AD6-4A61-B0B6-59B6CDFEE1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203648"/>
        <c:axId val="92205440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Sheet1!$G$4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EAD6-4A61-B0B6-59B6CDFEE1E0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EAD6-4A61-B0B6-59B6CDFEE1E0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Sheet1!$G$6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EAD6-4A61-B0B6-59B6CDFEE1E0}"/>
                  </c:ext>
                </c:extLst>
              </c15:ser>
            </c15:filteredBarSeries>
            <c15:filteredBarSeries>
              <c15:ser>
                <c:idx val="6"/>
                <c:order val="6"/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Sheet1!$G$7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EAD6-4A61-B0B6-59B6CDFEE1E0}"/>
                  </c:ext>
                </c:extLst>
              </c15:ser>
            </c15:filteredBarSeries>
            <c15:filteredBarSeries>
              <c15:ser>
                <c:idx val="7"/>
                <c:order val="7"/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Sheet1!$G$8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EAD6-4A61-B0B6-59B6CDFEE1E0}"/>
                  </c:ext>
                </c:extLst>
              </c15:ser>
            </c15:filteredBarSeries>
            <c15:filteredBarSeries>
              <c15:ser>
                <c:idx val="8"/>
                <c:order val="8"/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Sheet1!$G$9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EAD6-4A61-B0B6-59B6CDFEE1E0}"/>
                  </c:ext>
                </c:extLst>
              </c15:ser>
            </c15:filteredBarSeries>
            <c15:filteredBarSeries>
              <c15:ser>
                <c:idx val="9"/>
                <c:order val="9"/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Sheet1!$G$10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EAD6-4A61-B0B6-59B6CDFEE1E0}"/>
                  </c:ext>
                </c:extLst>
              </c15:ser>
            </c15:filteredBarSeries>
            <c15:filteredBarSeries>
              <c15:ser>
                <c:idx val="10"/>
                <c:order val="10"/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Sheet1!$G$11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EAD6-4A61-B0B6-59B6CDFEE1E0}"/>
                  </c:ext>
                </c:extLst>
              </c15:ser>
            </c15:filteredBarSeries>
            <c15:filteredBarSeries>
              <c15:ser>
                <c:idx val="11"/>
                <c:order val="11"/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Sheet1!$G$12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EAD6-4A61-B0B6-59B6CDFEE1E0}"/>
                  </c:ext>
                </c:extLst>
              </c15:ser>
            </c15:filteredBarSeries>
            <c15:filteredBarSeries>
              <c15:ser>
                <c:idx val="12"/>
                <c:order val="12"/>
                <c:spPr>
                  <a:solidFill>
                    <a:schemeClr val="accent1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Sheet1!$G$13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EAD6-4A61-B0B6-59B6CDFEE1E0}"/>
                  </c:ext>
                </c:extLst>
              </c15:ser>
            </c15:filteredBarSeries>
            <c15:filteredBarSeries>
              <c15:ser>
                <c:idx val="13"/>
                <c:order val="13"/>
                <c:spPr>
                  <a:solidFill>
                    <a:schemeClr val="accent2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Sheet1!$G$14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EAD6-4A61-B0B6-59B6CDFEE1E0}"/>
                  </c:ext>
                </c:extLst>
              </c15:ser>
            </c15:filteredBarSeries>
            <c15:filteredBarSeries>
              <c15:ser>
                <c:idx val="14"/>
                <c:order val="14"/>
                <c:spPr>
                  <a:solidFill>
                    <a:schemeClr val="accent3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EAD6-4A61-B0B6-59B6CDFEE1E0}"/>
                  </c:ext>
                </c:extLst>
              </c15:ser>
            </c15:filteredBarSeries>
            <c15:filteredBarSeries>
              <c15:ser>
                <c:idx val="15"/>
                <c:order val="15"/>
                <c:spPr>
                  <a:solidFill>
                    <a:schemeClr val="accent4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Sheet1!$G$16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EAD6-4A61-B0B6-59B6CDFEE1E0}"/>
                  </c:ext>
                </c:extLst>
              </c15:ser>
            </c15:filteredBarSeries>
            <c15:filteredBarSeries>
              <c15:ser>
                <c:idx val="16"/>
                <c:order val="16"/>
                <c:spPr>
                  <a:solidFill>
                    <a:schemeClr val="accent5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Sheet1!$G$17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0-EAD6-4A61-B0B6-59B6CDFEE1E0}"/>
                  </c:ext>
                </c:extLst>
              </c15:ser>
            </c15:filteredBarSeries>
            <c15:filteredBarSeries>
              <c15:ser>
                <c:idx val="17"/>
                <c:order val="17"/>
                <c:spPr>
                  <a:solidFill>
                    <a:schemeClr val="accent6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Sheet1!$G$18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1-EAD6-4A61-B0B6-59B6CDFEE1E0}"/>
                  </c:ext>
                </c:extLst>
              </c15:ser>
            </c15:filteredBarSeries>
            <c15:filteredBarSeries>
              <c15:ser>
                <c:idx val="18"/>
                <c:order val="18"/>
                <c:spPr>
                  <a:solidFill>
                    <a:schemeClr val="accent1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Sheet1!$G$19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EAD6-4A61-B0B6-59B6CDFEE1E0}"/>
                  </c:ext>
                </c:extLst>
              </c15:ser>
            </c15:filteredBarSeries>
            <c15:filteredBarSeries>
              <c15:ser>
                <c:idx val="19"/>
                <c:order val="19"/>
                <c:spPr>
                  <a:solidFill>
                    <a:schemeClr val="accent2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Sheet1!$G$20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3-EAD6-4A61-B0B6-59B6CDFEE1E0}"/>
                  </c:ext>
                </c:extLst>
              </c15:ser>
            </c15:filteredBarSeries>
            <c15:filteredBarSeries>
              <c15:ser>
                <c:idx val="20"/>
                <c:order val="20"/>
                <c:spPr>
                  <a:solidFill>
                    <a:schemeClr val="accent3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Sheet1!$G$21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EAD6-4A61-B0B6-59B6CDFEE1E0}"/>
                  </c:ext>
                </c:extLst>
              </c15:ser>
            </c15:filteredBarSeries>
            <c15:filteredBarSeries>
              <c15:ser>
                <c:idx val="21"/>
                <c:order val="21"/>
                <c:spPr>
                  <a:solidFill>
                    <a:schemeClr val="accent4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Sheet1!$G$22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EAD6-4A61-B0B6-59B6CDFEE1E0}"/>
                  </c:ext>
                </c:extLst>
              </c15:ser>
            </c15:filteredBarSeries>
            <c15:filteredBarSeries>
              <c15:ser>
                <c:idx val="22"/>
                <c:order val="22"/>
                <c:spPr>
                  <a:solidFill>
                    <a:schemeClr val="accent5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Sheet1!$G$23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EAD6-4A61-B0B6-59B6CDFEE1E0}"/>
                  </c:ext>
                </c:extLst>
              </c15:ser>
            </c15:filteredBarSeries>
            <c15:filteredBarSeries>
              <c15:ser>
                <c:idx val="23"/>
                <c:order val="23"/>
                <c:spPr>
                  <a:solidFill>
                    <a:schemeClr val="accent6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Sheet1!$G$24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7-EAD6-4A61-B0B6-59B6CDFEE1E0}"/>
                  </c:ext>
                </c:extLst>
              </c15:ser>
            </c15:filteredBarSeries>
            <c15:filteredBarSeries>
              <c15:ser>
                <c:idx val="24"/>
                <c:order val="24"/>
                <c:spPr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8-EAD6-4A61-B0B6-59B6CDFEE1E0}"/>
                  </c:ext>
                </c:extLst>
              </c15:ser>
            </c15:filteredBarSeries>
            <c15:filteredBarSeries>
              <c15:ser>
                <c:idx val="25"/>
                <c:order val="25"/>
                <c:spPr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Sheet1!$G$26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9-EAD6-4A61-B0B6-59B6CDFEE1E0}"/>
                  </c:ext>
                </c:extLst>
              </c15:ser>
            </c15:filteredBarSeries>
            <c15:filteredBarSeries>
              <c15:ser>
                <c:idx val="26"/>
                <c:order val="26"/>
                <c:spPr>
                  <a:solidFill>
                    <a:schemeClr val="accent3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Sheet1!$G$27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EAD6-4A61-B0B6-59B6CDFEE1E0}"/>
                  </c:ext>
                </c:extLst>
              </c15:ser>
            </c15:filteredBarSeries>
            <c15:filteredBarSeries>
              <c15:ser>
                <c:idx val="27"/>
                <c:order val="27"/>
                <c:spPr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Sheet1!$G$28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B-EAD6-4A61-B0B6-59B6CDFEE1E0}"/>
                  </c:ext>
                </c:extLst>
              </c15:ser>
            </c15:filteredBarSeries>
            <c15:filteredBarSeries>
              <c15:ser>
                <c:idx val="28"/>
                <c:order val="28"/>
                <c:spPr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Sheet1!$G$29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C-EAD6-4A61-B0B6-59B6CDFEE1E0}"/>
                  </c:ext>
                </c:extLst>
              </c15:ser>
            </c15:filteredBarSeries>
            <c15:filteredBarSeries>
              <c15:ser>
                <c:idx val="29"/>
                <c:order val="29"/>
                <c:spPr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Sheet1!$G$30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D-EAD6-4A61-B0B6-59B6CDFEE1E0}"/>
                  </c:ext>
                </c:extLst>
              </c15:ser>
            </c15:filteredBarSeries>
            <c15:filteredBarSeries>
              <c15:ser>
                <c:idx val="30"/>
                <c:order val="30"/>
                <c:spPr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Sheet1!$G$31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E-EAD6-4A61-B0B6-59B6CDFEE1E0}"/>
                  </c:ext>
                </c:extLst>
              </c15:ser>
            </c15:filteredBarSeries>
            <c15:filteredBarSeries>
              <c15:ser>
                <c:idx val="31"/>
                <c:order val="31"/>
                <c:spPr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Sheet1!$G$32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F-EAD6-4A61-B0B6-59B6CDFEE1E0}"/>
                  </c:ext>
                </c:extLst>
              </c15:ser>
            </c15:filteredBarSeries>
          </c:ext>
        </c:extLst>
      </c:barChart>
      <c:catAx>
        <c:axId val="922036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2205440"/>
        <c:crosses val="autoZero"/>
        <c:auto val="1"/>
        <c:lblAlgn val="ctr"/>
        <c:lblOffset val="100"/>
        <c:noMultiLvlLbl val="0"/>
      </c:catAx>
      <c:valAx>
        <c:axId val="9220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PaO2/FiO2 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2203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Mean</a:t>
            </a:r>
            <a:r>
              <a:rPr lang="en-GB" baseline="0"/>
              <a:t> leukocytes value</a:t>
            </a:r>
            <a:endParaRPr lang="en-GB"/>
          </a:p>
        </c:rich>
      </c:tx>
      <c:layout>
        <c:manualLayout>
          <c:xMode val="edge"/>
          <c:yMode val="edge"/>
          <c:x val="0.29193744531933508"/>
          <c:y val="7.938099491888710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Baseline leukocytes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Sheet1!$D$1</c:f>
              <c:numCache>
                <c:formatCode>General</c:formatCode>
                <c:ptCount val="1"/>
                <c:pt idx="0">
                  <c:v>8.67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06-451A-9CD5-CFDC11AD8580}"/>
            </c:ext>
          </c:extLst>
        </c:ser>
        <c:ser>
          <c:idx val="1"/>
          <c:order val="1"/>
          <c:tx>
            <c:v>Leukocytes after 48h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Sheet1!$D$2</c:f>
              <c:numCache>
                <c:formatCode>General</c:formatCode>
                <c:ptCount val="1"/>
                <c:pt idx="0">
                  <c:v>13.27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B06-451A-9CD5-CFDC11AD8580}"/>
            </c:ext>
          </c:extLst>
        </c:ser>
        <c:ser>
          <c:idx val="2"/>
          <c:order val="2"/>
          <c:tx>
            <c:v>Leukocytes after 14 days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Sheet1!$D$3</c:f>
              <c:numCache>
                <c:formatCode>General</c:formatCode>
                <c:ptCount val="1"/>
                <c:pt idx="0">
                  <c:v>16.260000000000002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B06-451A-9CD5-CFDC11AD85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536832"/>
        <c:axId val="9253836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>
                      <c:ext uri="{02D57815-91ED-43cb-92C2-25804820EDAC}">
                        <c15:formulaRef>
                          <c15:sqref>Sheet1!$D$4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5B06-451A-9CD5-CFDC11AD8580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5B06-451A-9CD5-CFDC11AD8580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Sheet1!$D$6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5B06-451A-9CD5-CFDC11AD8580}"/>
                  </c:ext>
                </c:extLst>
              </c15:ser>
            </c15:filteredBarSeries>
            <c15:filteredBarSeries>
              <c15:ser>
                <c:idx val="6"/>
                <c:order val="6"/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Sheet1!$D$7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6-5B06-451A-9CD5-CFDC11AD8580}"/>
                  </c:ext>
                </c:extLst>
              </c15:ser>
            </c15:filteredBarSeries>
            <c15:filteredBarSeries>
              <c15:ser>
                <c:idx val="7"/>
                <c:order val="7"/>
                <c:spPr>
                  <a:solidFill>
                    <a:schemeClr val="accent2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Sheet1!$D$8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5B06-451A-9CD5-CFDC11AD8580}"/>
                  </c:ext>
                </c:extLst>
              </c15:ser>
            </c15:filteredBarSeries>
            <c15:filteredBarSeries>
              <c15:ser>
                <c:idx val="8"/>
                <c:order val="8"/>
                <c:spPr>
                  <a:solidFill>
                    <a:schemeClr val="accent3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Sheet1!$D$9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5B06-451A-9CD5-CFDC11AD8580}"/>
                  </c:ext>
                </c:extLst>
              </c15:ser>
            </c15:filteredBarSeries>
            <c15:filteredBarSeries>
              <c15:ser>
                <c:idx val="9"/>
                <c:order val="9"/>
                <c:spPr>
                  <a:solidFill>
                    <a:schemeClr val="accent4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Sheet1!$D$10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5B06-451A-9CD5-CFDC11AD8580}"/>
                  </c:ext>
                </c:extLst>
              </c15:ser>
            </c15:filteredBarSeries>
            <c15:filteredBarSeries>
              <c15:ser>
                <c:idx val="10"/>
                <c:order val="10"/>
                <c:spPr>
                  <a:solidFill>
                    <a:schemeClr val="accent5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Sheet1!$D$11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A-5B06-451A-9CD5-CFDC11AD8580}"/>
                  </c:ext>
                </c:extLst>
              </c15:ser>
            </c15:filteredBarSeries>
            <c15:filteredBarSeries>
              <c15:ser>
                <c:idx val="11"/>
                <c:order val="11"/>
                <c:spPr>
                  <a:solidFill>
                    <a:schemeClr val="accent6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Sheet1!$D$12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B-5B06-451A-9CD5-CFDC11AD8580}"/>
                  </c:ext>
                </c:extLst>
              </c15:ser>
            </c15:filteredBarSeries>
            <c15:filteredBarSeries>
              <c15:ser>
                <c:idx val="12"/>
                <c:order val="12"/>
                <c:spPr>
                  <a:solidFill>
                    <a:schemeClr val="accent1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Sheet1!$D$13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5B06-451A-9CD5-CFDC11AD8580}"/>
                  </c:ext>
                </c:extLst>
              </c15:ser>
            </c15:filteredBarSeries>
            <c15:filteredBarSeries>
              <c15:ser>
                <c:idx val="13"/>
                <c:order val="13"/>
                <c:spPr>
                  <a:solidFill>
                    <a:schemeClr val="accent2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Sheet1!$D$14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5B06-451A-9CD5-CFDC11AD8580}"/>
                  </c:ext>
                </c:extLst>
              </c15:ser>
            </c15:filteredBarSeries>
            <c15:filteredBarSeries>
              <c15:ser>
                <c:idx val="14"/>
                <c:order val="14"/>
                <c:spPr>
                  <a:solidFill>
                    <a:schemeClr val="accent3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E-5B06-451A-9CD5-CFDC11AD8580}"/>
                  </c:ext>
                </c:extLst>
              </c15:ser>
            </c15:filteredBarSeries>
            <c15:filteredBarSeries>
              <c15:ser>
                <c:idx val="15"/>
                <c:order val="15"/>
                <c:spPr>
                  <a:solidFill>
                    <a:schemeClr val="accent4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Sheet1!$D$16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F-5B06-451A-9CD5-CFDC11AD8580}"/>
                  </c:ext>
                </c:extLst>
              </c15:ser>
            </c15:filteredBarSeries>
            <c15:filteredBarSeries>
              <c15:ser>
                <c:idx val="16"/>
                <c:order val="16"/>
                <c:spPr>
                  <a:solidFill>
                    <a:schemeClr val="accent5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Sheet1!$D$17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0-5B06-451A-9CD5-CFDC11AD8580}"/>
                  </c:ext>
                </c:extLst>
              </c15:ser>
            </c15:filteredBarSeries>
            <c15:filteredBarSeries>
              <c15:ser>
                <c:idx val="17"/>
                <c:order val="17"/>
                <c:spPr>
                  <a:solidFill>
                    <a:schemeClr val="accent6">
                      <a:lumMod val="80000"/>
                      <a:lumOff val="2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Sheet1!$D$18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1-5B06-451A-9CD5-CFDC11AD8580}"/>
                  </c:ext>
                </c:extLst>
              </c15:ser>
            </c15:filteredBarSeries>
            <c15:filteredBarSeries>
              <c15:ser>
                <c:idx val="18"/>
                <c:order val="18"/>
                <c:spPr>
                  <a:solidFill>
                    <a:schemeClr val="accent1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Sheet1!$D$19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5B06-451A-9CD5-CFDC11AD8580}"/>
                  </c:ext>
                </c:extLst>
              </c15:ser>
            </c15:filteredBarSeries>
            <c15:filteredBarSeries>
              <c15:ser>
                <c:idx val="19"/>
                <c:order val="19"/>
                <c:spPr>
                  <a:solidFill>
                    <a:schemeClr val="accent2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Sheet1!$D$20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3-5B06-451A-9CD5-CFDC11AD8580}"/>
                  </c:ext>
                </c:extLst>
              </c15:ser>
            </c15:filteredBarSeries>
            <c15:filteredBarSeries>
              <c15:ser>
                <c:idx val="20"/>
                <c:order val="20"/>
                <c:spPr>
                  <a:solidFill>
                    <a:schemeClr val="accent3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Sheet1!$D$21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5B06-451A-9CD5-CFDC11AD8580}"/>
                  </c:ext>
                </c:extLst>
              </c15:ser>
            </c15:filteredBarSeries>
            <c15:filteredBarSeries>
              <c15:ser>
                <c:idx val="21"/>
                <c:order val="21"/>
                <c:spPr>
                  <a:solidFill>
                    <a:schemeClr val="accent4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Sheet1!$D$22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5B06-451A-9CD5-CFDC11AD8580}"/>
                  </c:ext>
                </c:extLst>
              </c15:ser>
            </c15:filteredBarSeries>
            <c15:filteredBarSeries>
              <c15:ser>
                <c:idx val="22"/>
                <c:order val="22"/>
                <c:spPr>
                  <a:solidFill>
                    <a:schemeClr val="accent5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Sheet1!$D$23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5B06-451A-9CD5-CFDC11AD8580}"/>
                  </c:ext>
                </c:extLst>
              </c15:ser>
            </c15:filteredBarSeries>
            <c15:filteredBarSeries>
              <c15:ser>
                <c:idx val="23"/>
                <c:order val="23"/>
                <c:spPr>
                  <a:solidFill>
                    <a:schemeClr val="accent6">
                      <a:lumMod val="8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Sheet1!$D$24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7-5B06-451A-9CD5-CFDC11AD8580}"/>
                  </c:ext>
                </c:extLst>
              </c15:ser>
            </c15:filteredBarSeries>
            <c15:filteredBarSeries>
              <c15:ser>
                <c:idx val="24"/>
                <c:order val="24"/>
                <c:spPr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Sheet1!$D$25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8-5B06-451A-9CD5-CFDC11AD8580}"/>
                  </c:ext>
                </c:extLst>
              </c15:ser>
            </c15:filteredBarSeries>
            <c15:filteredBarSeries>
              <c15:ser>
                <c:idx val="25"/>
                <c:order val="25"/>
                <c:spPr>
                  <a:solidFill>
                    <a:schemeClr val="accent2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Sheet1!$D$26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9-5B06-451A-9CD5-CFDC11AD8580}"/>
                  </c:ext>
                </c:extLst>
              </c15:ser>
            </c15:filteredBarSeries>
            <c15:filteredBarSeries>
              <c15:ser>
                <c:idx val="26"/>
                <c:order val="26"/>
                <c:spPr>
                  <a:solidFill>
                    <a:schemeClr val="accent3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Sheet1!$D$27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A-5B06-451A-9CD5-CFDC11AD8580}"/>
                  </c:ext>
                </c:extLst>
              </c15:ser>
            </c15:filteredBarSeries>
            <c15:filteredBarSeries>
              <c15:ser>
                <c:idx val="27"/>
                <c:order val="27"/>
                <c:spPr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Sheet1!$D$28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B-5B06-451A-9CD5-CFDC11AD8580}"/>
                  </c:ext>
                </c:extLst>
              </c15:ser>
            </c15:filteredBarSeries>
            <c15:filteredBarSeries>
              <c15:ser>
                <c:idx val="28"/>
                <c:order val="28"/>
                <c:spPr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Sheet1!$D$29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C-5B06-451A-9CD5-CFDC11AD8580}"/>
                  </c:ext>
                </c:extLst>
              </c15:ser>
            </c15:filteredBarSeries>
            <c15:filteredBarSeries>
              <c15:ser>
                <c:idx val="29"/>
                <c:order val="29"/>
                <c:spPr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Sheet1!$D$30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D-5B06-451A-9CD5-CFDC11AD8580}"/>
                  </c:ext>
                </c:extLst>
              </c15:ser>
            </c15:filteredBarSeries>
            <c15:filteredBarSeries>
              <c15:ser>
                <c:idx val="30"/>
                <c:order val="30"/>
                <c:spPr>
                  <a:solidFill>
                    <a:schemeClr val="accent1">
                      <a:lumMod val="5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Sheet1!$D$31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E-5B06-451A-9CD5-CFDC11AD8580}"/>
                  </c:ext>
                </c:extLst>
              </c15:ser>
            </c15:filteredBarSeries>
            <c15:filteredBarSeries>
              <c15:ser>
                <c:idx val="31"/>
                <c:order val="31"/>
                <c:spPr>
                  <a:solidFill>
                    <a:schemeClr val="accent2">
                      <a:lumMod val="5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Sheet1!$D$32</c15:sqref>
                        </c15:formulaRef>
                      </c:ext>
                    </c:extLst>
                    <c:numCache>
                      <c:formatCode>General</c:formatCode>
                      <c:ptCount val="1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F-5B06-451A-9CD5-CFDC11AD8580}"/>
                  </c:ext>
                </c:extLst>
              </c15:ser>
            </c15:filteredBarSeries>
          </c:ext>
        </c:extLst>
      </c:barChart>
      <c:catAx>
        <c:axId val="925368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2538368"/>
        <c:crosses val="autoZero"/>
        <c:auto val="1"/>
        <c:lblAlgn val="ctr"/>
        <c:lblOffset val="100"/>
        <c:noMultiLvlLbl val="0"/>
      </c:catAx>
      <c:valAx>
        <c:axId val="92538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Leukocytes </a:t>
                </a:r>
                <a:r>
                  <a:rPr lang="en-GB" sz="1000" b="0" i="0" u="none" strike="noStrike" baseline="0">
                    <a:effectLst/>
                  </a:rPr>
                  <a:t>x 10⁹/L </a:t>
                </a:r>
                <a:endParaRPr lang="en-GB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253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0.30363</cdr:x>
      <cdr:y>0.11709</cdr:y>
    </cdr:from>
    <cdr:to>
      <cdr:x>0.464</cdr:x>
      <cdr:y>0.2267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63508" y="328681"/>
          <a:ext cx="561703" cy="3077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0.29463</cdr:x>
      <cdr:y>0.16658</cdr:y>
    </cdr:from>
    <cdr:to>
      <cdr:x>0.44605</cdr:x>
      <cdr:y>0.273</cdr:y>
    </cdr:to>
    <cdr:pic>
      <cdr:nvPicPr>
        <cdr:cNvPr id="3" name="chart">
          <a:extLst xmlns:a="http://schemas.openxmlformats.org/drawingml/2006/main">
            <a:ext uri="{FF2B5EF4-FFF2-40B4-BE49-F238E27FC236}">
              <a16:creationId xmlns:a16="http://schemas.microsoft.com/office/drawing/2014/main" xmlns="" id="{0D10FADF-22A4-4BE4-807F-D04746174FE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1031965" y="467632"/>
          <a:ext cx="530398" cy="29873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9822-1154-4B1E-A8AA-E5DB8591544D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5B5-29EB-4E84-AD5F-788387D9C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86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9822-1154-4B1E-A8AA-E5DB8591544D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5B5-29EB-4E84-AD5F-788387D9C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65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9822-1154-4B1E-A8AA-E5DB8591544D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5B5-29EB-4E84-AD5F-788387D9C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87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9822-1154-4B1E-A8AA-E5DB8591544D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5B5-29EB-4E84-AD5F-788387D9C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90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9822-1154-4B1E-A8AA-E5DB8591544D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5B5-29EB-4E84-AD5F-788387D9C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35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9822-1154-4B1E-A8AA-E5DB8591544D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5B5-29EB-4E84-AD5F-788387D9C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405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9822-1154-4B1E-A8AA-E5DB8591544D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5B5-29EB-4E84-AD5F-788387D9C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132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9822-1154-4B1E-A8AA-E5DB8591544D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5B5-29EB-4E84-AD5F-788387D9C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116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9822-1154-4B1E-A8AA-E5DB8591544D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5B5-29EB-4E84-AD5F-788387D9C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9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9822-1154-4B1E-A8AA-E5DB8591544D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5B5-29EB-4E84-AD5F-788387D9C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568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99822-1154-4B1E-A8AA-E5DB8591544D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175B5-29EB-4E84-AD5F-788387D9C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16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99822-1154-4B1E-A8AA-E5DB8591544D}" type="datetimeFigureOut">
              <a:rPr lang="en-GB" smtClean="0"/>
              <a:t>20/05/2022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175B5-29EB-4E84-AD5F-788387D9C7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32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-14514" y="-391885"/>
            <a:ext cx="18288000" cy="1410789"/>
          </a:xfrm>
          <a:prstGeom prst="rect">
            <a:avLst/>
          </a:prstGeom>
          <a:solidFill>
            <a:srgbClr val="B3EBFF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5055325" y="274320"/>
            <a:ext cx="10633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/>
              <a:t>Tocilizumab</a:t>
            </a:r>
            <a:r>
              <a:rPr lang="en-GB" sz="3600" b="1" dirty="0"/>
              <a:t> in severe COVID–19 pneumonia </a:t>
            </a:r>
          </a:p>
        </p:txBody>
      </p:sp>
      <p:sp>
        <p:nvSpPr>
          <p:cNvPr id="5" name="Rectangle 4"/>
          <p:cNvSpPr/>
          <p:nvPr/>
        </p:nvSpPr>
        <p:spPr>
          <a:xfrm rot="10800000" flipV="1">
            <a:off x="378821" y="1178067"/>
            <a:ext cx="18026744" cy="17114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hr-HR" sz="1400" kern="150" dirty="0">
                <a:ea typeface="SimSun" panose="02010600030101010101" pitchFamily="2" charset="-122"/>
                <a:cs typeface="Mangal"/>
              </a:rPr>
              <a:t>Martina Mikanović</a:t>
            </a:r>
            <a:r>
              <a:rPr lang="hr-HR" sz="1400" kern="150" baseline="30000" dirty="0">
                <a:ea typeface="SimSun" panose="02010600030101010101" pitchFamily="2" charset="-122"/>
                <a:cs typeface="Mangal"/>
              </a:rPr>
              <a:t>1</a:t>
            </a:r>
            <a:r>
              <a:rPr lang="hr-HR" sz="1400" kern="150" dirty="0">
                <a:ea typeface="SimSun" panose="02010600030101010101" pitchFamily="2" charset="-122"/>
                <a:cs typeface="Mangal"/>
              </a:rPr>
              <a:t>, Dijana Ječmenica Godinić</a:t>
            </a:r>
            <a:r>
              <a:rPr lang="hr-HR" sz="1400" kern="150" baseline="30000" dirty="0">
                <a:ea typeface="SimSun" panose="02010600030101010101" pitchFamily="2" charset="-122"/>
                <a:cs typeface="Mangal"/>
              </a:rPr>
              <a:t>1</a:t>
            </a:r>
            <a:r>
              <a:rPr lang="hr-HR" sz="1400" kern="150" dirty="0">
                <a:ea typeface="SimSun" panose="02010600030101010101" pitchFamily="2" charset="-122"/>
                <a:cs typeface="Mangal"/>
              </a:rPr>
              <a:t>, Filip Popović</a:t>
            </a:r>
            <a:r>
              <a:rPr lang="hr-HR" sz="1400" kern="150" baseline="30000" dirty="0">
                <a:ea typeface="SimSun" panose="02010600030101010101" pitchFamily="2" charset="-122"/>
                <a:cs typeface="Mangal"/>
              </a:rPr>
              <a:t>2</a:t>
            </a:r>
            <a:r>
              <a:rPr lang="hr-HR" sz="1400" kern="150" dirty="0">
                <a:ea typeface="SimSun" panose="02010600030101010101" pitchFamily="2" charset="-122"/>
                <a:cs typeface="Mangal"/>
              </a:rPr>
              <a:t>, Bernard Budimir</a:t>
            </a:r>
            <a:r>
              <a:rPr lang="hr-HR" sz="1400" kern="150" baseline="30000" dirty="0">
                <a:ea typeface="SimSun" panose="02010600030101010101" pitchFamily="2" charset="-122"/>
                <a:cs typeface="Mangal"/>
              </a:rPr>
              <a:t>2</a:t>
            </a:r>
            <a:r>
              <a:rPr lang="hr-HR" sz="1400" kern="150" dirty="0">
                <a:ea typeface="SimSun" panose="02010600030101010101" pitchFamily="2" charset="-122"/>
                <a:cs typeface="Mangal"/>
              </a:rPr>
              <a:t>, Andrea Vukić Dugac</a:t>
            </a:r>
            <a:r>
              <a:rPr lang="hr-HR" sz="1400" kern="150" baseline="30000" dirty="0">
                <a:ea typeface="SimSun" panose="02010600030101010101" pitchFamily="2" charset="-122"/>
                <a:cs typeface="Mangal"/>
              </a:rPr>
              <a:t>2,3</a:t>
            </a:r>
            <a:r>
              <a:rPr lang="hr-HR" sz="1400" kern="150" dirty="0">
                <a:ea typeface="SimSun" panose="02010600030101010101" pitchFamily="2" charset="-122"/>
                <a:cs typeface="Mangal"/>
              </a:rPr>
              <a:t>, Denis Baričević</a:t>
            </a:r>
            <a:r>
              <a:rPr lang="hr-HR" sz="1400" kern="150" baseline="30000" dirty="0">
                <a:ea typeface="SimSun" panose="02010600030101010101" pitchFamily="2" charset="-122"/>
                <a:cs typeface="Mangal"/>
              </a:rPr>
              <a:t>2</a:t>
            </a:r>
            <a:r>
              <a:rPr lang="hr-HR" sz="1400" kern="150" dirty="0">
                <a:ea typeface="SimSun" panose="02010600030101010101" pitchFamily="2" charset="-122"/>
                <a:cs typeface="Mangal"/>
              </a:rPr>
              <a:t>, Branko Pevec</a:t>
            </a:r>
            <a:r>
              <a:rPr lang="hr-HR" sz="1400" kern="150" baseline="30000" dirty="0">
                <a:ea typeface="SimSun" panose="02010600030101010101" pitchFamily="2" charset="-122"/>
                <a:cs typeface="Mangal"/>
              </a:rPr>
              <a:t>2</a:t>
            </a:r>
            <a:r>
              <a:rPr lang="hr-HR" sz="1400" kern="150" dirty="0">
                <a:ea typeface="SimSun" panose="02010600030101010101" pitchFamily="2" charset="-122"/>
                <a:cs typeface="Mangal"/>
              </a:rPr>
              <a:t>, Martina Hađar</a:t>
            </a:r>
            <a:r>
              <a:rPr lang="hr-HR" sz="1400" kern="150" baseline="30000" dirty="0">
                <a:ea typeface="SimSun" panose="02010600030101010101" pitchFamily="2" charset="-122"/>
                <a:cs typeface="Mangal"/>
              </a:rPr>
              <a:t>2</a:t>
            </a:r>
            <a:r>
              <a:rPr lang="hr-HR" sz="1400" kern="150" dirty="0">
                <a:ea typeface="SimSun" panose="02010600030101010101" pitchFamily="2" charset="-122"/>
                <a:cs typeface="Mangal"/>
              </a:rPr>
              <a:t>, Davorka Muršić</a:t>
            </a:r>
            <a:r>
              <a:rPr lang="hr-HR" sz="1400" kern="150" baseline="30000" dirty="0">
                <a:ea typeface="SimSun" panose="02010600030101010101" pitchFamily="2" charset="-122"/>
                <a:cs typeface="Mangal"/>
              </a:rPr>
              <a:t>2</a:t>
            </a:r>
            <a:r>
              <a:rPr lang="hr-HR" sz="1400" kern="150" dirty="0">
                <a:ea typeface="SimSun" panose="02010600030101010101" pitchFamily="2" charset="-122"/>
                <a:cs typeface="Mangal"/>
              </a:rPr>
              <a:t>, Miroslav Samar</a:t>
            </a:r>
            <a:r>
              <a:rPr lang="hr-HR" sz="1400" kern="150" dirty="0">
                <a:ea typeface="MS Mincho"/>
                <a:cs typeface="MS Mincho"/>
              </a:rPr>
              <a:t>ž</a:t>
            </a:r>
            <a:r>
              <a:rPr lang="hr-HR" sz="1400" kern="150" dirty="0">
                <a:ea typeface="SimSun" panose="02010600030101010101" pitchFamily="2" charset="-122"/>
                <a:cs typeface="Mangal"/>
              </a:rPr>
              <a:t>ija</a:t>
            </a:r>
            <a:r>
              <a:rPr lang="hr-HR" sz="1400" kern="150" baseline="30000" dirty="0">
                <a:ea typeface="SimSun" panose="02010600030101010101" pitchFamily="2" charset="-122"/>
                <a:cs typeface="Mangal"/>
              </a:rPr>
              <a:t>2,3</a:t>
            </a:r>
            <a:r>
              <a:rPr lang="hr-HR" sz="1400" kern="150" dirty="0">
                <a:ea typeface="SimSun" panose="02010600030101010101" pitchFamily="2" charset="-122"/>
                <a:cs typeface="Mangal"/>
              </a:rPr>
              <a:t>,Gordana Pavliša</a:t>
            </a:r>
            <a:r>
              <a:rPr lang="hr-HR" sz="1400" kern="150" baseline="30000" dirty="0">
                <a:ea typeface="SimSun" panose="02010600030101010101" pitchFamily="2" charset="-122"/>
                <a:cs typeface="Mangal"/>
              </a:rPr>
              <a:t>2,3</a:t>
            </a:r>
            <a:endParaRPr lang="en-GB" sz="1400" kern="150" baseline="30000" dirty="0"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endParaRPr lang="en-GB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1 Hospital for Lung Diseases and Tuberculosis </a:t>
            </a:r>
            <a:r>
              <a:rPr lang="en-GB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Klenovnik</a:t>
            </a:r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Klenovnik</a:t>
            </a:r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, Croatia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2 University Hospital </a:t>
            </a:r>
            <a:r>
              <a:rPr lang="en-GB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Center</a:t>
            </a:r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 Zagreb, Clinic for Respiratory Diseases </a:t>
            </a:r>
            <a:r>
              <a:rPr lang="en-GB" sz="1200" dirty="0" err="1">
                <a:ea typeface="Calibri" panose="020F0502020204030204" pitchFamily="34" charset="0"/>
                <a:cs typeface="Times New Roman" panose="02020603050405020304" pitchFamily="18" charset="0"/>
              </a:rPr>
              <a:t>Jordanovac</a:t>
            </a:r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, Zagreb, Croatia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a typeface="Calibri" panose="020F0502020204030204" pitchFamily="34" charset="0"/>
                <a:cs typeface="Times New Roman" panose="02020603050405020304" pitchFamily="18" charset="0"/>
              </a:rPr>
              <a:t>3 University of Zagreb, School of Medicine, Zagreb, Croatia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 rot="10800000" flipV="1">
            <a:off x="307699" y="3104599"/>
            <a:ext cx="7197636" cy="1769715"/>
          </a:xfrm>
          <a:prstGeom prst="rect">
            <a:avLst/>
          </a:prstGeom>
          <a:solidFill>
            <a:srgbClr val="FCFBD3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Background: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Exaggerated immune response to infection and excessive release of 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proinflammatory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cytokines is considered crucial to development severe COVID-19. It is believed that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successful modulation of the inflammatory response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will improve patient outcomes. It has been demonstrated that therapeutic intervention on the interleukin-6 axis can reduce mortality resulting in the approval 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tocilizumab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in the treatment of severe COVID-19 patients who are already on corticosteroid and oxygen therapy.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2049" y="4979617"/>
            <a:ext cx="7183122" cy="584775"/>
          </a:xfrm>
          <a:prstGeom prst="rect">
            <a:avLst/>
          </a:prstGeom>
          <a:solidFill>
            <a:srgbClr val="FCFBD3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Aim:</a:t>
            </a:r>
            <a:r>
              <a:rPr lang="en-GB" sz="1600" dirty="0"/>
              <a:t> Our goal was to investigate the impact of tocilizumab on the</a:t>
            </a:r>
            <a:r>
              <a:rPr lang="hr-HR" sz="1600"/>
              <a:t> course of treatment and</a:t>
            </a:r>
            <a:r>
              <a:rPr lang="en-GB" sz="1600"/>
              <a:t> </a:t>
            </a:r>
            <a:r>
              <a:rPr lang="en-GB" sz="1600" dirty="0"/>
              <a:t>outcome of patients with severe COVID-19 pneumonia.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07698" y="5680965"/>
            <a:ext cx="7213601" cy="1077218"/>
          </a:xfrm>
          <a:prstGeom prst="rect">
            <a:avLst/>
          </a:prstGeom>
          <a:solidFill>
            <a:srgbClr val="FCFBD3"/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Methods: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study included patients hospitalized between 11/2021 and 03/2022 at the Clinic for Respiratory Diseases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Jordanovac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due to severe COVID-19 pneumonia and respiratory failure </a:t>
            </a:r>
            <a:r>
              <a:rPr lang="en-GB" sz="1600" dirty="0">
                <a:latin typeface="Calibri" panose="020F0502020204030204" pitchFamily="34" charset="0"/>
                <a:ea typeface="Times New Roman" panose="02020603050405020304" pitchFamily="18" charset="0"/>
                <a:cs typeface="Courier New" panose="02070309020205020404" pitchFamily="49" charset="0"/>
              </a:rPr>
              <a:t>with a tendency to progression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In all patients </a:t>
            </a:r>
            <a:r>
              <a:rPr lang="en-GB" sz="1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tocilizumab</a:t>
            </a:r>
            <a:r>
              <a:rPr lang="en-GB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has been applied concomitantly with methylprednisolone</a:t>
            </a:r>
            <a:endParaRPr lang="en-GB" sz="1600" dirty="0"/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7703453" y="2356979"/>
            <a:ext cx="10338676" cy="3000821"/>
          </a:xfrm>
          <a:prstGeom prst="rect">
            <a:avLst/>
          </a:prstGeom>
          <a:solidFill>
            <a:srgbClr val="FCFBD3"/>
          </a:solidFill>
          <a:ln w="9525">
            <a:solidFill>
              <a:srgbClr val="0070C0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Results: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 total number of patients was 31 (24 men and 7 women), average age 59.29 (SD +/- 12.36) years. Only 13% of patients were fully vaccinated. Of the comorbidities, 55% of patients had arterial hypertension, 23% diabetes, 10% chronic obstructive pulmonary disease, 16% 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dyslipidemia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Mean duration of symptoms before hospitalization was 8.67 (</a:t>
            </a:r>
            <a:r>
              <a:rPr lang="hr-HR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SD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+/-6.24)</a:t>
            </a:r>
            <a:r>
              <a:rPr lang="hr-HR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days.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Initial average 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PaO</a:t>
            </a:r>
            <a:r>
              <a:rPr lang="en-GB" altLang="en-US" sz="16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/FiO</a:t>
            </a:r>
            <a:r>
              <a:rPr lang="en-GB" altLang="en-US" sz="16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ratio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133.29 (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sd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+/- 56.23).  61.29% patients required a high-flow oxygen therapy (HFOT). Mean leukocyte count was 8.67 x 10⁹/L (SD +/- 5.35), lymphocyte 14% (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sd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+/- 9%), CRP 123.17mg/L (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sd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+/- 71.96). 48 h after tocilizumab administration mean leukocyte count was 13.27 x 10⁹/L (SD +/- 9.36), lymphocyte 10.51% (SD +/- 0.11), CRP 30.07mg/L (SD +/- 42.01), PaO</a:t>
            </a:r>
            <a:r>
              <a:rPr lang="en-GB" altLang="en-US" sz="16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/FiO</a:t>
            </a:r>
            <a:r>
              <a:rPr lang="en-GB" altLang="en-US" sz="16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110.28 (SD +/- 44.05). Mean CRP value was 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was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significantly lower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48 hours after tocilizumab administration</a:t>
            </a:r>
            <a:r>
              <a:rPr kumimoji="0" lang="hr-HR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altLang="en-US" sz="1600" dirty="0">
                <a:ea typeface="Times New Roman" panose="02020603050405020304" pitchFamily="18" charset="0"/>
                <a:cs typeface="Calibri" panose="020F0502020204030204" pitchFamily="34" charset="0"/>
              </a:rPr>
              <a:t>(p=0,05)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kumimoji="0" lang="en-GB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 days after tocilizumab application the mean leukocytes value was 16.26 x 10⁹/L (SD +/- 12.16), lymphocytes 13.86% (SD +/- 17.40%), CRP 23.25mg/L (SD +/- 31,16) , 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PaO</a:t>
            </a:r>
            <a:r>
              <a:rPr lang="en-GB" altLang="en-US" sz="16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/FiO</a:t>
            </a:r>
            <a:r>
              <a:rPr lang="en-GB" altLang="en-US" sz="16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alt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ratio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was 201.19 (SD +/- 146.045).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71% of patients recovered and were discharged from the hospital, 29% of patients died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during hospitalization.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7703453" y="5474373"/>
            <a:ext cx="10375541" cy="784830"/>
          </a:xfrm>
          <a:prstGeom prst="rect">
            <a:avLst/>
          </a:prstGeom>
          <a:solidFill>
            <a:srgbClr val="B3EBFF"/>
          </a:solidFill>
          <a:ln>
            <a:solidFill>
              <a:srgbClr val="0070C0"/>
            </a:solidFill>
          </a:ln>
          <a:effectLst/>
          <a:ex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Conclusion: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Significant decrease in inflammatory markers after 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tocilizumab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administration suggests inflammatory response suppression. Yet, a fatal progression of the disease was recorded in 29% of patients. Therefore, 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further research is needed to find the optimal treatment options of severe COVID-19 disease.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395200" y="8780371"/>
            <a:ext cx="589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000" dirty="0"/>
              <a:t>References:</a:t>
            </a:r>
          </a:p>
          <a:p>
            <a:pPr lvl="0"/>
            <a:r>
              <a:rPr lang="en-GB" sz="1000" dirty="0"/>
              <a:t>1. Guaraldi et al; </a:t>
            </a:r>
            <a:r>
              <a:rPr lang="en-GB" sz="1000" dirty="0" err="1"/>
              <a:t>Tocilizumab</a:t>
            </a:r>
            <a:r>
              <a:rPr lang="en-GB" sz="1000" dirty="0"/>
              <a:t> in patients with severe COVID-19: a retrospective cohort study; The Lancet; June 2020., </a:t>
            </a:r>
          </a:p>
          <a:p>
            <a:pPr lvl="0"/>
            <a:r>
              <a:rPr lang="en-GB" sz="1000" dirty="0"/>
              <a:t>2.Maes, B., </a:t>
            </a:r>
            <a:r>
              <a:rPr lang="en-GB" sz="1000" dirty="0" err="1"/>
              <a:t>Bosteels</a:t>
            </a:r>
            <a:r>
              <a:rPr lang="en-GB" sz="1000" dirty="0"/>
              <a:t>, C., De </a:t>
            </a:r>
            <a:r>
              <a:rPr lang="en-GB" sz="1000" dirty="0" err="1"/>
              <a:t>Leeuw</a:t>
            </a:r>
            <a:r>
              <a:rPr lang="en-GB" sz="1000" dirty="0"/>
              <a:t>, E. </a:t>
            </a:r>
            <a:r>
              <a:rPr lang="en-GB" sz="1000" i="1" dirty="0"/>
              <a:t>et al.</a:t>
            </a:r>
            <a:r>
              <a:rPr lang="en-GB" sz="1000" dirty="0"/>
              <a:t> Treatment of severely ill COVID-19 patients with anti-interleukin drugs (COV-AID): A structured summary of a study protocol for a randomised controlled trial. </a:t>
            </a:r>
            <a:r>
              <a:rPr lang="en-GB" sz="1000" i="1" dirty="0"/>
              <a:t>Trials</a:t>
            </a:r>
            <a:r>
              <a:rPr lang="en-GB" sz="1000" dirty="0"/>
              <a:t> 21, 468 (2020</a:t>
            </a:r>
          </a:p>
          <a:p>
            <a:pPr lvl="0"/>
            <a:r>
              <a:rPr lang="en-GB" sz="1000" dirty="0"/>
              <a:t>3. </a:t>
            </a:r>
            <a:r>
              <a:rPr lang="en-GB" sz="1000" dirty="0" err="1"/>
              <a:t>Bhaskar</a:t>
            </a:r>
            <a:r>
              <a:rPr lang="en-GB" sz="1000" dirty="0"/>
              <a:t>, </a:t>
            </a:r>
            <a:r>
              <a:rPr lang="en-GB" sz="1000" dirty="0" err="1"/>
              <a:t>Sonu</a:t>
            </a:r>
            <a:r>
              <a:rPr lang="en-GB" sz="1000" dirty="0"/>
              <a:t> et al. “Cytokine Storm in COVID-19-Immunopathological Mechanisms, Clinical Considerations, and Therapeutic Approaches: The REPROGRAM Consortium Position Paper.” </a:t>
            </a:r>
            <a:r>
              <a:rPr lang="en-GB" sz="1000" i="1" dirty="0"/>
              <a:t>Frontiers in immunology</a:t>
            </a:r>
            <a:r>
              <a:rPr lang="en-GB" sz="1000" dirty="0"/>
              <a:t> vol. 11 1648. 10 Jul. 2020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541911"/>
              </p:ext>
            </p:extLst>
          </p:nvPr>
        </p:nvGraphicFramePr>
        <p:xfrm>
          <a:off x="418011" y="7511142"/>
          <a:ext cx="3713864" cy="264139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856932">
                  <a:extLst>
                    <a:ext uri="{9D8B030D-6E8A-4147-A177-3AD203B41FA5}">
                      <a16:colId xmlns:a16="http://schemas.microsoft.com/office/drawing/2014/main" xmlns="" val="3985432342"/>
                    </a:ext>
                  </a:extLst>
                </a:gridCol>
                <a:gridCol w="1856932">
                  <a:extLst>
                    <a:ext uri="{9D8B030D-6E8A-4147-A177-3AD203B41FA5}">
                      <a16:colId xmlns:a16="http://schemas.microsoft.com/office/drawing/2014/main" xmlns="" val="1686945479"/>
                    </a:ext>
                  </a:extLst>
                </a:gridCol>
              </a:tblGrid>
              <a:tr h="297455">
                <a:tc>
                  <a:txBody>
                    <a:bodyPr/>
                    <a:lstStyle/>
                    <a:p>
                      <a:r>
                        <a:rPr lang="en-GB" sz="1200" dirty="0"/>
                        <a:t>All patients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371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17879816"/>
                  </a:ext>
                </a:extLst>
              </a:tr>
              <a:tr h="418384">
                <a:tc>
                  <a:txBody>
                    <a:bodyPr/>
                    <a:lstStyle/>
                    <a:p>
                      <a:r>
                        <a:rPr lang="en-GB" sz="1200" dirty="0"/>
                        <a:t>Mean age</a:t>
                      </a:r>
                      <a:r>
                        <a:rPr lang="en-GB" sz="1200" baseline="0" dirty="0"/>
                        <a:t> ( years)</a:t>
                      </a:r>
                      <a:endParaRPr lang="en-GB" sz="1200" baseline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59,29 (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sd</a:t>
                      </a:r>
                      <a:r>
                        <a:rPr lang="en-GB" sz="1200" dirty="0"/>
                        <a:t> +/- 12.36)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0965165"/>
                  </a:ext>
                </a:extLst>
              </a:tr>
              <a:tr h="275901">
                <a:tc>
                  <a:txBody>
                    <a:bodyPr/>
                    <a:lstStyle/>
                    <a:p>
                      <a:r>
                        <a:rPr lang="en-GB" sz="1200" dirty="0"/>
                        <a:t>Men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77,41%  (24)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3708469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r>
                        <a:rPr lang="en-GB" sz="1200" dirty="0"/>
                        <a:t>Female</a:t>
                      </a:r>
                      <a:r>
                        <a:rPr lang="en-GB" sz="1200" baseline="0" dirty="0"/>
                        <a:t>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22,58%  (7)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2557006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r>
                        <a:rPr lang="en-GB" sz="1200" dirty="0"/>
                        <a:t>Arterial hypertension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55%       (17)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7490389"/>
                  </a:ext>
                </a:extLst>
              </a:tr>
              <a:tr h="4598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Diabetes mellitus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23%       (7) </a:t>
                      </a:r>
                    </a:p>
                    <a:p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74606783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r>
                        <a:rPr lang="en-GB" sz="1200" dirty="0"/>
                        <a:t>COPD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10%       (3)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1843583"/>
                  </a:ext>
                </a:extLst>
              </a:tr>
              <a:tr h="297455">
                <a:tc>
                  <a:txBody>
                    <a:bodyPr/>
                    <a:lstStyle/>
                    <a:p>
                      <a:r>
                        <a:rPr lang="en-GB" sz="1200" dirty="0" err="1"/>
                        <a:t>Dyslipidemia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16%      </a:t>
                      </a:r>
                      <a:r>
                        <a:rPr lang="hr-HR" sz="1200" smtClean="0"/>
                        <a:t> </a:t>
                      </a:r>
                      <a:r>
                        <a:rPr lang="en-GB" sz="1200" smtClean="0"/>
                        <a:t>(</a:t>
                      </a:r>
                      <a:r>
                        <a:rPr lang="en-GB" sz="1200" dirty="0"/>
                        <a:t>5) </a:t>
                      </a:r>
                      <a:endParaRPr lang="en-GB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8704441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49063" y="7203437"/>
            <a:ext cx="2610715" cy="322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 1. Characteristic of patients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07395" y="9967872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TORAKS 2022.</a:t>
            </a:r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780855"/>
              </p:ext>
            </p:extLst>
          </p:nvPr>
        </p:nvGraphicFramePr>
        <p:xfrm>
          <a:off x="4287550" y="6947836"/>
          <a:ext cx="3502630" cy="2807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943086"/>
              </p:ext>
            </p:extLst>
          </p:nvPr>
        </p:nvGraphicFramePr>
        <p:xfrm>
          <a:off x="8298180" y="6896503"/>
          <a:ext cx="3589020" cy="2622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Chart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17563"/>
              </p:ext>
            </p:extLst>
          </p:nvPr>
        </p:nvGraphicFramePr>
        <p:xfrm>
          <a:off x="12135395" y="6842717"/>
          <a:ext cx="4572000" cy="1919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07321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480</TotalTime>
  <Words>561</Words>
  <Application>Microsoft Office PowerPoint</Application>
  <PresentationFormat>Prilagođeno</PresentationFormat>
  <Paragraphs>44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Office Theme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HT-ICT</dc:creator>
  <cp:lastModifiedBy>pulm2c</cp:lastModifiedBy>
  <cp:revision>36</cp:revision>
  <dcterms:created xsi:type="dcterms:W3CDTF">2022-05-12T22:18:46Z</dcterms:created>
  <dcterms:modified xsi:type="dcterms:W3CDTF">2022-05-20T07:49:45Z</dcterms:modified>
</cp:coreProperties>
</file>