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52" autoAdjust="0"/>
  </p:normalViewPr>
  <p:slideViewPr>
    <p:cSldViewPr snapToGrid="0" showGuides="1">
      <p:cViewPr>
        <p:scale>
          <a:sx n="63" d="100"/>
          <a:sy n="63" d="100"/>
        </p:scale>
        <p:origin x="604" y="56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1st group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vaccination</c:v>
                </c:pt>
                <c:pt idx="1">
                  <c:v>hypertension</c:v>
                </c:pt>
                <c:pt idx="2">
                  <c:v>dyslipidemia</c:v>
                </c:pt>
                <c:pt idx="3">
                  <c:v>heart disease</c:v>
                </c:pt>
                <c:pt idx="4">
                  <c:v>renal failure</c:v>
                </c:pt>
                <c:pt idx="5">
                  <c:v>liver lesion</c:v>
                </c:pt>
                <c:pt idx="6">
                  <c:v>stroke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40</c:v>
                </c:pt>
                <c:pt idx="1">
                  <c:v>68</c:v>
                </c:pt>
                <c:pt idx="2">
                  <c:v>16</c:v>
                </c:pt>
                <c:pt idx="3">
                  <c:v>56</c:v>
                </c:pt>
                <c:pt idx="4">
                  <c:v>36</c:v>
                </c:pt>
                <c:pt idx="5">
                  <c:v>48</c:v>
                </c:pt>
                <c:pt idx="6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13-47DF-BB0E-007ADAACF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9624208"/>
        <c:axId val="579629128"/>
      </c:barChart>
      <c:catAx>
        <c:axId val="57962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79629128"/>
        <c:crosses val="autoZero"/>
        <c:auto val="1"/>
        <c:lblAlgn val="ctr"/>
        <c:lblOffset val="100"/>
        <c:noMultiLvlLbl val="0"/>
      </c:catAx>
      <c:valAx>
        <c:axId val="579629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7962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1st group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vaccination</c:v>
                </c:pt>
                <c:pt idx="1">
                  <c:v>hypertension</c:v>
                </c:pt>
                <c:pt idx="2">
                  <c:v>dyslipidemia</c:v>
                </c:pt>
                <c:pt idx="3">
                  <c:v>heart disease</c:v>
                </c:pt>
                <c:pt idx="4">
                  <c:v>renal failure</c:v>
                </c:pt>
                <c:pt idx="5">
                  <c:v>liver lesion</c:v>
                </c:pt>
                <c:pt idx="6">
                  <c:v>stroke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48</c:v>
                </c:pt>
                <c:pt idx="1">
                  <c:v>60</c:v>
                </c:pt>
                <c:pt idx="2">
                  <c:v>20</c:v>
                </c:pt>
                <c:pt idx="3">
                  <c:v>50</c:v>
                </c:pt>
                <c:pt idx="4">
                  <c:v>20</c:v>
                </c:pt>
                <c:pt idx="5">
                  <c:v>34</c:v>
                </c:pt>
                <c:pt idx="6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5E-461F-A91D-B63547B7A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9624208"/>
        <c:axId val="579629128"/>
      </c:barChart>
      <c:catAx>
        <c:axId val="57962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79629128"/>
        <c:crosses val="autoZero"/>
        <c:auto val="1"/>
        <c:lblAlgn val="ctr"/>
        <c:lblOffset val="100"/>
        <c:noMultiLvlLbl val="0"/>
      </c:catAx>
      <c:valAx>
        <c:axId val="579629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7962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7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5/8/2022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4479" y="154891"/>
            <a:ext cx="11623040" cy="1163395"/>
          </a:xfrm>
        </p:spPr>
        <p:txBody>
          <a:bodyPr wrap="square" lIns="0" tIns="0" rIns="0" bIns="0" anchor="t">
            <a:spAutoFit/>
          </a:bodyPr>
          <a:lstStyle/>
          <a:p>
            <a:r>
              <a:rPr lang="hr-HR" sz="2000" b="1" dirty="0">
                <a:solidFill>
                  <a:schemeClr val="bg1"/>
                </a:solidFill>
              </a:rPr>
              <a:t>COMORBIDITY AS A RISK FACTOR FOR THE DEVELOPMENT OF SEVERE COVID-19 DISEASE CAUSED BY DELTA AND OMICRON VARIANT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hr-HR" sz="1600" b="1" dirty="0">
                <a:solidFill>
                  <a:schemeClr val="accent4"/>
                </a:solidFill>
              </a:rPr>
              <a:t>Vuković V, Viljevac J, Likić R, Popović F, Budimir B, Vukić Dugac A, Baričević D, Pevec B, Samaržija M, Pavliša G</a:t>
            </a:r>
            <a:br>
              <a:rPr lang="hr-HR" sz="2000" dirty="0">
                <a:solidFill>
                  <a:schemeClr val="bg1"/>
                </a:solidFill>
              </a:rPr>
            </a:br>
            <a:r>
              <a:rPr lang="hr-HR" sz="1400" b="1" dirty="0">
                <a:solidFill>
                  <a:schemeClr val="bg1"/>
                </a:solidFill>
              </a:rPr>
              <a:t>University of Zagreb, School of Medicine</a:t>
            </a:r>
            <a:br>
              <a:rPr lang="hr-HR" sz="1400" b="1" dirty="0">
                <a:solidFill>
                  <a:schemeClr val="bg1"/>
                </a:solidFill>
              </a:rPr>
            </a:br>
            <a:r>
              <a:rPr lang="hr-HR" sz="1400" b="1" dirty="0">
                <a:solidFill>
                  <a:schemeClr val="bg1"/>
                </a:solidFill>
              </a:rPr>
              <a:t>University Hospital Center Zagreb, Department of Internal Medicine and Department for Respiratory Diseases Jordanovac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627239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650514" y="3316514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14B3AA-FA38-4250-B167-34B37C936AA4}"/>
              </a:ext>
            </a:extLst>
          </p:cNvPr>
          <p:cNvSpPr txBox="1"/>
          <p:nvPr/>
        </p:nvSpPr>
        <p:spPr>
          <a:xfrm>
            <a:off x="280723" y="1484897"/>
            <a:ext cx="383032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u="sng" dirty="0">
                <a:solidFill>
                  <a:schemeClr val="bg1"/>
                </a:solidFill>
              </a:rPr>
              <a:t>Introduction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In January 2022, the B.1.1.529 (Omicron) variant of SARS-CoV-2 suppressed the B.1.617.2 (Delta) variant in Croatia.  Epidemiological studies have shown that Omicron variant infection has a significantly lower risk of hospitalizations compared to the Delta variant among vaccinated and also unvaccinated individuals</a:t>
            </a:r>
            <a:r>
              <a:rPr lang="hr-HR" sz="1200" b="1" dirty="0">
                <a:solidFill>
                  <a:schemeClr val="bg1"/>
                </a:solidFill>
              </a:rPr>
              <a:t>.</a:t>
            </a:r>
          </a:p>
          <a:p>
            <a:endParaRPr lang="hr-HR" sz="1200" b="1" dirty="0">
              <a:solidFill>
                <a:schemeClr val="bg1"/>
              </a:solidFill>
            </a:endParaRPr>
          </a:p>
          <a:p>
            <a:r>
              <a:rPr lang="hr-HR" sz="1400" b="1" u="sng" dirty="0">
                <a:solidFill>
                  <a:schemeClr val="bg1"/>
                </a:solidFill>
              </a:rPr>
              <a:t>Aims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The aim of our study was to describe the characteristics of patients hospitalized with SARS-Co-2 infection during the Delta and Omicron dominance periods and to </a:t>
            </a:r>
            <a:r>
              <a:rPr lang="en-US" sz="1200" b="1" dirty="0" err="1">
                <a:solidFill>
                  <a:schemeClr val="bg1"/>
                </a:solidFill>
              </a:rPr>
              <a:t>analyse</a:t>
            </a:r>
            <a:r>
              <a:rPr lang="en-US" sz="1200" b="1" dirty="0">
                <a:solidFill>
                  <a:schemeClr val="bg1"/>
                </a:solidFill>
              </a:rPr>
              <a:t> the difference in comorbidities. Data obtained from the hospital electronic database were retrospectively analyzed. </a:t>
            </a:r>
            <a:endParaRPr lang="hr-HR" sz="1200" b="1" dirty="0">
              <a:solidFill>
                <a:schemeClr val="bg1"/>
              </a:solidFill>
            </a:endParaRPr>
          </a:p>
          <a:p>
            <a:endParaRPr lang="hr-HR" sz="1200" b="1" dirty="0">
              <a:solidFill>
                <a:schemeClr val="bg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Methods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Light"/>
                <a:ea typeface="+mn-ea"/>
                <a:cs typeface="+mn-cs"/>
              </a:rPr>
              <a:t>The study included 100 adult patients hospitalized after PCR-proven SARS-CoV-2 infection.  We consecutively included 50 patients hospitalized in the COVID-19 ward in November 2021 (Delta predominant period) and 50 patients hospitalized in February 2022 (Omicron predominant period).</a:t>
            </a:r>
            <a:endParaRPr kumimoji="0" lang="hr-HR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Light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978865-5A30-FE91-E313-0D1C68E40621}"/>
              </a:ext>
            </a:extLst>
          </p:cNvPr>
          <p:cNvSpPr txBox="1"/>
          <p:nvPr/>
        </p:nvSpPr>
        <p:spPr>
          <a:xfrm>
            <a:off x="4362129" y="1484897"/>
            <a:ext cx="38303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u="sng" dirty="0">
                <a:solidFill>
                  <a:schemeClr val="bg1"/>
                </a:solidFill>
              </a:rPr>
              <a:t>Results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The group of patients treated in November 2021 consisted of 29 men and 21 women, the median ± SD age was 73 ± 17.04 years.  40% were vaccinated.  68% had arterial hypertension, 28% had diabetes, 16% had dyslipidemia, 56% had chronic heart disease, 36% had chronic renal failure, 48% had a liver lesion, 12% had a stroke. The median ± SD of the total number of comorbidities was 5 ± 2.8.  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1200" b="1" dirty="0">
                <a:solidFill>
                  <a:schemeClr val="bg1"/>
                </a:solidFill>
              </a:rPr>
              <a:t>The group of patients treated in February 2022 consisted of 22 men and 28 women, the median ± SD age was 76 + 14.69 years. 48% were vaccinated. 60% had arterial hypertension, 54% had diabetes, 20% had dyslipidemia, 50% had chronic heart disease, 20% had chronic renal failure, 34% had a liver lesion, 18% had a stroke. The median ± SD of the total number of comorbidities was 5 ± 2.76. </a:t>
            </a:r>
            <a:endParaRPr lang="hr-HR" sz="1200" b="1" dirty="0">
              <a:solidFill>
                <a:schemeClr val="bg1"/>
              </a:solidFill>
            </a:endParaRPr>
          </a:p>
          <a:p>
            <a:endParaRPr lang="hr-HR" sz="1200" b="1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200" b="1" dirty="0">
                <a:solidFill>
                  <a:schemeClr val="bg1"/>
                </a:solidFill>
              </a:rPr>
              <a:t>The number of cardiac comorbidities was statistically significantly higher in the group of patients treated during the dominance of the Delta strain of SARS-Co-2 virus (p = 0.046).</a:t>
            </a:r>
            <a:endParaRPr lang="hr-HR" sz="1200" b="1" dirty="0">
              <a:solidFill>
                <a:schemeClr val="bg1"/>
              </a:solidFill>
            </a:endParaRPr>
          </a:p>
          <a:p>
            <a:endParaRPr lang="hr-HR" sz="1400" b="1" u="sng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5C070FF-3A04-F2A5-7F47-88F4E91D7917}"/>
              </a:ext>
            </a:extLst>
          </p:cNvPr>
          <p:cNvSpPr txBox="1"/>
          <p:nvPr/>
        </p:nvSpPr>
        <p:spPr>
          <a:xfrm>
            <a:off x="8077199" y="1462689"/>
            <a:ext cx="354148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="1" u="sng" dirty="0">
                <a:solidFill>
                  <a:schemeClr val="bg1"/>
                </a:solidFill>
              </a:rPr>
              <a:t>Conclusion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The group of COVID-19 patients treated during the dominance of Delta and Omicron variants of SARS-Co-2 virus differed significantly in the number of cardiac comorbidities. No statistically significant difference was found among other comorbidities</a:t>
            </a:r>
            <a:r>
              <a:rPr lang="hr-HR" sz="1200" b="1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01670A76-8997-BF3B-97D0-6BA1D648D3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2936648"/>
              </p:ext>
            </p:extLst>
          </p:nvPr>
        </p:nvGraphicFramePr>
        <p:xfrm>
          <a:off x="8192449" y="2754894"/>
          <a:ext cx="2897028" cy="203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A5F8DE65-4850-E1AC-336E-BB98EDF6A4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6296129"/>
              </p:ext>
            </p:extLst>
          </p:nvPr>
        </p:nvGraphicFramePr>
        <p:xfrm>
          <a:off x="8833394" y="4692023"/>
          <a:ext cx="2897028" cy="203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A00BBF-EEBB-4E18-B8CB-F926EAAC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609EDA-869E-4BE5-AE5D-B898C584B6F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144</TotalTime>
  <Words>462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Segoe UI Light</vt:lpstr>
      <vt:lpstr>Office Theme</vt:lpstr>
      <vt:lpstr>COMORBIDITY AS A RISK FACTOR FOR THE DEVELOPMENT OF SEVERE COVID-19 DISEASE CAUSED BY DELTA AND OMICRON VARIANT Vuković V, Viljevac J, Likić R, Popović F, Budimir B, Vukić Dugac A, Baričević D, Pevec B, Samaržija M, Pavliša G University of Zagreb, School of Medicine University Hospital Center Zagreb, Department of Internal Medicine and Department for Respiratory Diseases Jordanovac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COMORBIDITY AS A RISK FACTOR FOR THE DEVELOPMENT OF SEVERE COVID-19 DISEASE CAUSED BY DELTA AND OMICRON VARIANT Vuković V, Viljevac J, Likić R, Popović F, Budimir B, Vukić Dugac A, Baričević D, Pevec B, Samaržija M, Pavliša G University of Zagreb, School of Medicine University Hospital Center Zagreb, Department of Internal Medicine and Department for Respiratory Diseases Jordanovac</dc:title>
  <dc:creator>Vlasta Vuković</dc:creator>
  <cp:lastModifiedBy>Vlasta Vuković</cp:lastModifiedBy>
  <cp:revision>6</cp:revision>
  <dcterms:created xsi:type="dcterms:W3CDTF">2022-05-08T19:11:33Z</dcterms:created>
  <dcterms:modified xsi:type="dcterms:W3CDTF">2022-05-08T21:35:43Z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