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Lst>
  <p:sldSz cx="18288000" cy="10287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3CD"/>
    <a:srgbClr val="646464"/>
    <a:srgbClr val="F8B13E"/>
    <a:srgbClr val="FDBB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5256" autoAdjust="0"/>
  </p:normalViewPr>
  <p:slideViewPr>
    <p:cSldViewPr snapToGrid="0">
      <p:cViewPr varScale="1">
        <p:scale>
          <a:sx n="55" d="100"/>
          <a:sy n="55" d="100"/>
        </p:scale>
        <p:origin x="68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83545"/>
            <a:ext cx="13716000" cy="3581400"/>
          </a:xfrm>
        </p:spPr>
        <p:txBody>
          <a:bodyPr anchor="b"/>
          <a:lstStyle>
            <a:lvl1pPr algn="ctr">
              <a:defRPr sz="9000"/>
            </a:lvl1pPr>
          </a:lstStyle>
          <a:p>
            <a:r>
              <a:rPr lang="hr-HR"/>
              <a:t>Kliknite da biste uredili stil naslova matrice</a:t>
            </a:r>
            <a:endParaRPr lang="en-US" dirty="0"/>
          </a:p>
        </p:txBody>
      </p:sp>
      <p:sp>
        <p:nvSpPr>
          <p:cNvPr id="3" name="Subtitle 2"/>
          <p:cNvSpPr>
            <a:spLocks noGrp="1"/>
          </p:cNvSpPr>
          <p:nvPr>
            <p:ph type="subTitle" idx="1"/>
          </p:nvPr>
        </p:nvSpPr>
        <p:spPr>
          <a:xfrm>
            <a:off x="2286000" y="5403057"/>
            <a:ext cx="13716000" cy="2483643"/>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C33CCC5B-3690-488B-9D73-37D3658AA6C2}" type="datetimeFigureOut">
              <a:rPr lang="en-US" smtClean="0"/>
              <a:t>22-May-22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25110-F5C8-4B93-B705-89EC9062AC64}" type="slidenum">
              <a:rPr lang="en-US" smtClean="0"/>
              <a:t>‹#›</a:t>
            </a:fld>
            <a:endParaRPr lang="en-US"/>
          </a:p>
        </p:txBody>
      </p:sp>
    </p:spTree>
    <p:extLst>
      <p:ext uri="{BB962C8B-B14F-4D97-AF65-F5344CB8AC3E}">
        <p14:creationId xmlns:p14="http://schemas.microsoft.com/office/powerpoint/2010/main" val="812051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33CCC5B-3690-488B-9D73-37D3658AA6C2}" type="datetimeFigureOut">
              <a:rPr lang="en-US" smtClean="0"/>
              <a:t>22-May-22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25110-F5C8-4B93-B705-89EC9062AC64}" type="slidenum">
              <a:rPr lang="en-US" smtClean="0"/>
              <a:t>‹#›</a:t>
            </a:fld>
            <a:endParaRPr lang="en-US"/>
          </a:p>
        </p:txBody>
      </p:sp>
    </p:spTree>
    <p:extLst>
      <p:ext uri="{BB962C8B-B14F-4D97-AF65-F5344CB8AC3E}">
        <p14:creationId xmlns:p14="http://schemas.microsoft.com/office/powerpoint/2010/main" val="189564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87350" y="547688"/>
            <a:ext cx="3943350" cy="8717757"/>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1257300" y="547688"/>
            <a:ext cx="11601450" cy="8717757"/>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33CCC5B-3690-488B-9D73-37D3658AA6C2}" type="datetimeFigureOut">
              <a:rPr lang="en-US" smtClean="0"/>
              <a:t>22-May-22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25110-F5C8-4B93-B705-89EC9062AC64}" type="slidenum">
              <a:rPr lang="en-US" smtClean="0"/>
              <a:t>‹#›</a:t>
            </a:fld>
            <a:endParaRPr lang="en-US"/>
          </a:p>
        </p:txBody>
      </p:sp>
    </p:spTree>
    <p:extLst>
      <p:ext uri="{BB962C8B-B14F-4D97-AF65-F5344CB8AC3E}">
        <p14:creationId xmlns:p14="http://schemas.microsoft.com/office/powerpoint/2010/main" val="4175604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33CCC5B-3690-488B-9D73-37D3658AA6C2}" type="datetimeFigureOut">
              <a:rPr lang="en-US" smtClean="0"/>
              <a:t>22-May-22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25110-F5C8-4B93-B705-89EC9062AC64}" type="slidenum">
              <a:rPr lang="en-US" smtClean="0"/>
              <a:t>‹#›</a:t>
            </a:fld>
            <a:endParaRPr lang="en-US"/>
          </a:p>
        </p:txBody>
      </p:sp>
    </p:spTree>
    <p:extLst>
      <p:ext uri="{BB962C8B-B14F-4D97-AF65-F5344CB8AC3E}">
        <p14:creationId xmlns:p14="http://schemas.microsoft.com/office/powerpoint/2010/main" val="2869084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1247775" y="2564608"/>
            <a:ext cx="15773400" cy="4279106"/>
          </a:xfrm>
        </p:spPr>
        <p:txBody>
          <a:bodyPr anchor="b"/>
          <a:lstStyle>
            <a:lvl1pPr>
              <a:defRPr sz="9000"/>
            </a:lvl1pPr>
          </a:lstStyle>
          <a:p>
            <a:r>
              <a:rPr lang="hr-HR"/>
              <a:t>Kliknite da biste uredili stil naslova matrice</a:t>
            </a:r>
            <a:endParaRPr lang="en-US" dirty="0"/>
          </a:p>
        </p:txBody>
      </p:sp>
      <p:sp>
        <p:nvSpPr>
          <p:cNvPr id="3" name="Text Placeholder 2"/>
          <p:cNvSpPr>
            <a:spLocks noGrp="1"/>
          </p:cNvSpPr>
          <p:nvPr>
            <p:ph type="body" idx="1"/>
          </p:nvPr>
        </p:nvSpPr>
        <p:spPr>
          <a:xfrm>
            <a:off x="1247775" y="6884195"/>
            <a:ext cx="15773400" cy="2250281"/>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C33CCC5B-3690-488B-9D73-37D3658AA6C2}" type="datetimeFigureOut">
              <a:rPr lang="en-US" smtClean="0"/>
              <a:t>22-May-22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25110-F5C8-4B93-B705-89EC9062AC64}" type="slidenum">
              <a:rPr lang="en-US" smtClean="0"/>
              <a:t>‹#›</a:t>
            </a:fld>
            <a:endParaRPr lang="en-US"/>
          </a:p>
        </p:txBody>
      </p:sp>
    </p:spTree>
    <p:extLst>
      <p:ext uri="{BB962C8B-B14F-4D97-AF65-F5344CB8AC3E}">
        <p14:creationId xmlns:p14="http://schemas.microsoft.com/office/powerpoint/2010/main" val="1928008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1257300" y="2738438"/>
            <a:ext cx="7772400" cy="6527007"/>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9258300" y="2738438"/>
            <a:ext cx="7772400" cy="6527007"/>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C33CCC5B-3690-488B-9D73-37D3658AA6C2}" type="datetimeFigureOut">
              <a:rPr lang="en-US" smtClean="0"/>
              <a:t>22-May-22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25110-F5C8-4B93-B705-89EC9062AC64}" type="slidenum">
              <a:rPr lang="en-US" smtClean="0"/>
              <a:t>‹#›</a:t>
            </a:fld>
            <a:endParaRPr lang="en-US"/>
          </a:p>
        </p:txBody>
      </p:sp>
    </p:spTree>
    <p:extLst>
      <p:ext uri="{BB962C8B-B14F-4D97-AF65-F5344CB8AC3E}">
        <p14:creationId xmlns:p14="http://schemas.microsoft.com/office/powerpoint/2010/main" val="323031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1259682" y="547688"/>
            <a:ext cx="15773400" cy="1988345"/>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1259683" y="2521745"/>
            <a:ext cx="7736681"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hr-HR"/>
              <a:t>Kliknite da biste uredili matrice</a:t>
            </a:r>
          </a:p>
        </p:txBody>
      </p:sp>
      <p:sp>
        <p:nvSpPr>
          <p:cNvPr id="4" name="Content Placeholder 3"/>
          <p:cNvSpPr>
            <a:spLocks noGrp="1"/>
          </p:cNvSpPr>
          <p:nvPr>
            <p:ph sz="half" idx="2"/>
          </p:nvPr>
        </p:nvSpPr>
        <p:spPr>
          <a:xfrm>
            <a:off x="1259683" y="3757613"/>
            <a:ext cx="7736681" cy="5526882"/>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9258300" y="2521745"/>
            <a:ext cx="7774782"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hr-HR"/>
              <a:t>Kliknite da biste uredili matrice</a:t>
            </a:r>
          </a:p>
        </p:txBody>
      </p:sp>
      <p:sp>
        <p:nvSpPr>
          <p:cNvPr id="6" name="Content Placeholder 5"/>
          <p:cNvSpPr>
            <a:spLocks noGrp="1"/>
          </p:cNvSpPr>
          <p:nvPr>
            <p:ph sz="quarter" idx="4"/>
          </p:nvPr>
        </p:nvSpPr>
        <p:spPr>
          <a:xfrm>
            <a:off x="9258300" y="3757613"/>
            <a:ext cx="7774782" cy="5526882"/>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C33CCC5B-3690-488B-9D73-37D3658AA6C2}" type="datetimeFigureOut">
              <a:rPr lang="en-US" smtClean="0"/>
              <a:t>22-May-22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625110-F5C8-4B93-B705-89EC9062AC64}" type="slidenum">
              <a:rPr lang="en-US" smtClean="0"/>
              <a:t>‹#›</a:t>
            </a:fld>
            <a:endParaRPr lang="en-US"/>
          </a:p>
        </p:txBody>
      </p:sp>
    </p:spTree>
    <p:extLst>
      <p:ext uri="{BB962C8B-B14F-4D97-AF65-F5344CB8AC3E}">
        <p14:creationId xmlns:p14="http://schemas.microsoft.com/office/powerpoint/2010/main" val="103798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C33CCC5B-3690-488B-9D73-37D3658AA6C2}" type="datetimeFigureOut">
              <a:rPr lang="en-US" smtClean="0"/>
              <a:t>22-May-22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625110-F5C8-4B93-B705-89EC9062AC64}" type="slidenum">
              <a:rPr lang="en-US" smtClean="0"/>
              <a:t>‹#›</a:t>
            </a:fld>
            <a:endParaRPr lang="en-US"/>
          </a:p>
        </p:txBody>
      </p:sp>
    </p:spTree>
    <p:extLst>
      <p:ext uri="{BB962C8B-B14F-4D97-AF65-F5344CB8AC3E}">
        <p14:creationId xmlns:p14="http://schemas.microsoft.com/office/powerpoint/2010/main" val="2695798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3CCC5B-3690-488B-9D73-37D3658AA6C2}" type="datetimeFigureOut">
              <a:rPr lang="en-US" smtClean="0"/>
              <a:t>22-May-22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625110-F5C8-4B93-B705-89EC9062AC64}" type="slidenum">
              <a:rPr lang="en-US" smtClean="0"/>
              <a:t>‹#›</a:t>
            </a:fld>
            <a:endParaRPr lang="en-US"/>
          </a:p>
        </p:txBody>
      </p:sp>
    </p:spTree>
    <p:extLst>
      <p:ext uri="{BB962C8B-B14F-4D97-AF65-F5344CB8AC3E}">
        <p14:creationId xmlns:p14="http://schemas.microsoft.com/office/powerpoint/2010/main" val="2201220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800"/>
            <a:ext cx="5898356" cy="2400300"/>
          </a:xfrm>
        </p:spPr>
        <p:txBody>
          <a:bodyPr anchor="b"/>
          <a:lstStyle>
            <a:lvl1pPr>
              <a:defRPr sz="4800"/>
            </a:lvl1pPr>
          </a:lstStyle>
          <a:p>
            <a:r>
              <a:rPr lang="hr-HR"/>
              <a:t>Kliknite da biste uredili stil naslova matrice</a:t>
            </a:r>
            <a:endParaRPr lang="en-US" dirty="0"/>
          </a:p>
        </p:txBody>
      </p:sp>
      <p:sp>
        <p:nvSpPr>
          <p:cNvPr id="3" name="Content Placeholder 2"/>
          <p:cNvSpPr>
            <a:spLocks noGrp="1"/>
          </p:cNvSpPr>
          <p:nvPr>
            <p:ph idx="1"/>
          </p:nvPr>
        </p:nvSpPr>
        <p:spPr>
          <a:xfrm>
            <a:off x="7774782" y="1481138"/>
            <a:ext cx="9258300" cy="7310438"/>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hr-HR"/>
              <a:t>Kliknite da biste uredili matrice</a:t>
            </a:r>
          </a:p>
        </p:txBody>
      </p:sp>
      <p:sp>
        <p:nvSpPr>
          <p:cNvPr id="5" name="Date Placeholder 4"/>
          <p:cNvSpPr>
            <a:spLocks noGrp="1"/>
          </p:cNvSpPr>
          <p:nvPr>
            <p:ph type="dt" sz="half" idx="10"/>
          </p:nvPr>
        </p:nvSpPr>
        <p:spPr/>
        <p:txBody>
          <a:bodyPr/>
          <a:lstStyle/>
          <a:p>
            <a:fld id="{C33CCC5B-3690-488B-9D73-37D3658AA6C2}" type="datetimeFigureOut">
              <a:rPr lang="en-US" smtClean="0"/>
              <a:t>22-May-22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25110-F5C8-4B93-B705-89EC9062AC64}" type="slidenum">
              <a:rPr lang="en-US" smtClean="0"/>
              <a:t>‹#›</a:t>
            </a:fld>
            <a:endParaRPr lang="en-US"/>
          </a:p>
        </p:txBody>
      </p:sp>
    </p:spTree>
    <p:extLst>
      <p:ext uri="{BB962C8B-B14F-4D97-AF65-F5344CB8AC3E}">
        <p14:creationId xmlns:p14="http://schemas.microsoft.com/office/powerpoint/2010/main" val="3374463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800"/>
            <a:ext cx="5898356" cy="2400300"/>
          </a:xfrm>
        </p:spPr>
        <p:txBody>
          <a:bodyPr anchor="b"/>
          <a:lstStyle>
            <a:lvl1pPr>
              <a:defRPr sz="480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7774782" y="1481138"/>
            <a:ext cx="9258300" cy="7310438"/>
          </a:xfrm>
        </p:spPr>
        <p:txBody>
          <a:bodyPr anchor="t"/>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hr-HR"/>
              <a:t>Kliknite ikonu da biste dodali  sliku</a:t>
            </a:r>
            <a:endParaRPr lang="en-US" dirty="0"/>
          </a:p>
        </p:txBody>
      </p:sp>
      <p:sp>
        <p:nvSpPr>
          <p:cNvPr id="4" name="Text Placeholder 3"/>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hr-HR"/>
              <a:t>Kliknite da biste uredili matrice</a:t>
            </a:r>
          </a:p>
        </p:txBody>
      </p:sp>
      <p:sp>
        <p:nvSpPr>
          <p:cNvPr id="5" name="Date Placeholder 4"/>
          <p:cNvSpPr>
            <a:spLocks noGrp="1"/>
          </p:cNvSpPr>
          <p:nvPr>
            <p:ph type="dt" sz="half" idx="10"/>
          </p:nvPr>
        </p:nvSpPr>
        <p:spPr/>
        <p:txBody>
          <a:bodyPr/>
          <a:lstStyle/>
          <a:p>
            <a:fld id="{C33CCC5B-3690-488B-9D73-37D3658AA6C2}" type="datetimeFigureOut">
              <a:rPr lang="en-US" smtClean="0"/>
              <a:t>22-May-22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25110-F5C8-4B93-B705-89EC9062AC64}" type="slidenum">
              <a:rPr lang="en-US" smtClean="0"/>
              <a:t>‹#›</a:t>
            </a:fld>
            <a:endParaRPr lang="en-US"/>
          </a:p>
        </p:txBody>
      </p:sp>
    </p:spTree>
    <p:extLst>
      <p:ext uri="{BB962C8B-B14F-4D97-AF65-F5344CB8AC3E}">
        <p14:creationId xmlns:p14="http://schemas.microsoft.com/office/powerpoint/2010/main" val="3090074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547688"/>
            <a:ext cx="15773400" cy="1988345"/>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257300" y="2738438"/>
            <a:ext cx="15773400" cy="6527007"/>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1257300" y="9534526"/>
            <a:ext cx="4114800" cy="547688"/>
          </a:xfrm>
          <a:prstGeom prst="rect">
            <a:avLst/>
          </a:prstGeom>
        </p:spPr>
        <p:txBody>
          <a:bodyPr vert="horz" lIns="91440" tIns="45720" rIns="91440" bIns="45720" rtlCol="0" anchor="ctr"/>
          <a:lstStyle>
            <a:lvl1pPr algn="l">
              <a:defRPr sz="1800">
                <a:solidFill>
                  <a:schemeClr val="tx1">
                    <a:tint val="75000"/>
                  </a:schemeClr>
                </a:solidFill>
              </a:defRPr>
            </a:lvl1pPr>
          </a:lstStyle>
          <a:p>
            <a:fld id="{C33CCC5B-3690-488B-9D73-37D3658AA6C2}" type="datetimeFigureOut">
              <a:rPr lang="en-US" smtClean="0"/>
              <a:t>22-May-22</a:t>
            </a:fld>
            <a:endParaRPr lang="en-US"/>
          </a:p>
        </p:txBody>
      </p:sp>
      <p:sp>
        <p:nvSpPr>
          <p:cNvPr id="5" name="Footer Placeholder 4"/>
          <p:cNvSpPr>
            <a:spLocks noGrp="1"/>
          </p:cNvSpPr>
          <p:nvPr>
            <p:ph type="ftr" sz="quarter" idx="3"/>
          </p:nvPr>
        </p:nvSpPr>
        <p:spPr>
          <a:xfrm>
            <a:off x="6057900" y="9534526"/>
            <a:ext cx="6172200" cy="547688"/>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915900" y="9534526"/>
            <a:ext cx="4114800" cy="547688"/>
          </a:xfrm>
          <a:prstGeom prst="rect">
            <a:avLst/>
          </a:prstGeom>
        </p:spPr>
        <p:txBody>
          <a:bodyPr vert="horz" lIns="91440" tIns="45720" rIns="91440" bIns="45720" rtlCol="0" anchor="ctr"/>
          <a:lstStyle>
            <a:lvl1pPr algn="r">
              <a:defRPr sz="1800">
                <a:solidFill>
                  <a:schemeClr val="tx1">
                    <a:tint val="75000"/>
                  </a:schemeClr>
                </a:solidFill>
              </a:defRPr>
            </a:lvl1pPr>
          </a:lstStyle>
          <a:p>
            <a:fld id="{73625110-F5C8-4B93-B705-89EC9062AC64}" type="slidenum">
              <a:rPr lang="en-US" smtClean="0"/>
              <a:t>‹#›</a:t>
            </a:fld>
            <a:endParaRPr lang="en-US"/>
          </a:p>
        </p:txBody>
      </p:sp>
    </p:spTree>
    <p:extLst>
      <p:ext uri="{BB962C8B-B14F-4D97-AF65-F5344CB8AC3E}">
        <p14:creationId xmlns:p14="http://schemas.microsoft.com/office/powerpoint/2010/main" val="33840409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zjz.hr/wp-content/uploads/2021/11/Smjernice-za-lije%C4%8Denje-oboljelih-od-koronavirusne-bolesti-2019-COVID-19-verzija-5-od-08-velja%C4%8De-2022..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8B13E">
            <a:alpha val="5000"/>
          </a:srgbClr>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E914CA7-AF96-4AE2-BB31-281376E5DEBF}"/>
              </a:ext>
            </a:extLst>
          </p:cNvPr>
          <p:cNvSpPr>
            <a:spLocks noGrp="1"/>
          </p:cNvSpPr>
          <p:nvPr>
            <p:ph type="ctrTitle"/>
          </p:nvPr>
        </p:nvSpPr>
        <p:spPr>
          <a:xfrm>
            <a:off x="439445" y="123288"/>
            <a:ext cx="17071760" cy="576942"/>
          </a:xfrm>
          <a:solidFill>
            <a:schemeClr val="accent1">
              <a:lumMod val="40000"/>
              <a:lumOff val="60000"/>
              <a:alpha val="80000"/>
            </a:schemeClr>
          </a:solidFill>
        </p:spPr>
        <p:txBody>
          <a:bodyPr>
            <a:normAutofit/>
          </a:bodyPr>
          <a:lstStyle/>
          <a:p>
            <a:r>
              <a:rPr lang="en-US" sz="2700" b="1" dirty="0">
                <a:latin typeface="Calibri" panose="020F0502020204030204" pitchFamily="34" charset="0"/>
                <a:ea typeface="Calibri" panose="020F0502020204030204" pitchFamily="34" charset="0"/>
                <a:cs typeface="Times New Roman" panose="02020603050405020304" pitchFamily="18" charset="0"/>
              </a:rPr>
              <a:t>Prevalence of pulmonary function disorders in the first 12 months after acute COVID-19 disease</a:t>
            </a:r>
            <a:endParaRPr lang="en-US" sz="2700" dirty="0">
              <a:latin typeface="Calibri" panose="020F0502020204030204" pitchFamily="34" charset="0"/>
              <a:cs typeface="Times New Roman" panose="02020603050405020304" pitchFamily="18" charset="0"/>
            </a:endParaRPr>
          </a:p>
        </p:txBody>
      </p:sp>
      <p:sp>
        <p:nvSpPr>
          <p:cNvPr id="3" name="Podnaslov 2">
            <a:extLst>
              <a:ext uri="{FF2B5EF4-FFF2-40B4-BE49-F238E27FC236}">
                <a16:creationId xmlns:a16="http://schemas.microsoft.com/office/drawing/2014/main" id="{62841EA0-9C39-4F2C-948B-6A6A1B312930}"/>
              </a:ext>
            </a:extLst>
          </p:cNvPr>
          <p:cNvSpPr>
            <a:spLocks noGrp="1"/>
          </p:cNvSpPr>
          <p:nvPr>
            <p:ph type="subTitle" idx="1"/>
          </p:nvPr>
        </p:nvSpPr>
        <p:spPr>
          <a:xfrm>
            <a:off x="304661" y="1999101"/>
            <a:ext cx="8453754" cy="983352"/>
          </a:xfrm>
          <a:noFill/>
        </p:spPr>
        <p:txBody>
          <a:bodyPr>
            <a:noAutofit/>
          </a:bodyPr>
          <a:lstStyle/>
          <a:p>
            <a:pPr algn="just">
              <a:lnSpc>
                <a:spcPct val="107000"/>
              </a:lnSpc>
              <a:spcBef>
                <a:spcPts val="0"/>
              </a:spcBef>
              <a:spcAft>
                <a:spcPts val="1200"/>
              </a:spcAft>
            </a:pPr>
            <a:r>
              <a:rPr lang="en-US" sz="1650" dirty="0">
                <a:latin typeface="Calibri" panose="020F0502020204030204" pitchFamily="34" charset="0"/>
                <a:cs typeface="Times New Roman" panose="02020603050405020304" pitchFamily="18" charset="0"/>
              </a:rPr>
              <a:t>While most patients with acute COVID-19 infection experience full recovery, a number of patients with COVID-19 pneumonia experience long-term lung function disorders. In this study, we aimed to evaluate pulmonary function tests of COVID-19 survivors.</a:t>
            </a:r>
          </a:p>
          <a:p>
            <a:pPr algn="just">
              <a:lnSpc>
                <a:spcPct val="107000"/>
              </a:lnSpc>
              <a:spcBef>
                <a:spcPts val="0"/>
              </a:spcBef>
              <a:spcAft>
                <a:spcPts val="1200"/>
              </a:spcAft>
            </a:pPr>
            <a:endParaRPr lang="en-US" sz="1650" dirty="0">
              <a:latin typeface="Calibri" panose="020F0502020204030204" pitchFamily="34" charset="0"/>
              <a:cs typeface="Times New Roman" panose="02020603050405020304" pitchFamily="18" charset="0"/>
            </a:endParaRPr>
          </a:p>
        </p:txBody>
      </p:sp>
      <p:sp>
        <p:nvSpPr>
          <p:cNvPr id="4" name="TekstniOkvir 3">
            <a:extLst>
              <a:ext uri="{FF2B5EF4-FFF2-40B4-BE49-F238E27FC236}">
                <a16:creationId xmlns:a16="http://schemas.microsoft.com/office/drawing/2014/main" id="{FE3E8BE5-A821-499E-8BA4-9B8B6504BA29}"/>
              </a:ext>
            </a:extLst>
          </p:cNvPr>
          <p:cNvSpPr txBox="1"/>
          <p:nvPr/>
        </p:nvSpPr>
        <p:spPr>
          <a:xfrm>
            <a:off x="304658" y="3373796"/>
            <a:ext cx="8453759" cy="2407582"/>
          </a:xfrm>
          <a:prstGeom prst="rect">
            <a:avLst/>
          </a:prstGeom>
          <a:noFill/>
        </p:spPr>
        <p:txBody>
          <a:bodyPr wrap="square" rtlCol="0">
            <a:spAutoFit/>
          </a:bodyPr>
          <a:lstStyle/>
          <a:p>
            <a:pPr algn="just">
              <a:lnSpc>
                <a:spcPct val="107000"/>
              </a:lnSpc>
              <a:spcAft>
                <a:spcPts val="1200"/>
              </a:spcAft>
            </a:pPr>
            <a:r>
              <a:rPr lang="en-US" sz="1650" dirty="0">
                <a:latin typeface="Calibri" panose="020F0502020204030204" pitchFamily="34" charset="0"/>
                <a:cs typeface="Times New Roman" panose="02020603050405020304" pitchFamily="18" charset="0"/>
              </a:rPr>
              <a:t>The study included 125 COVID-19 survivors without previous chronic lung disease, who were referred to the Clinic for Respiratory Diseases </a:t>
            </a:r>
            <a:r>
              <a:rPr lang="en-US" sz="1650" dirty="0" err="1">
                <a:latin typeface="Calibri" panose="020F0502020204030204" pitchFamily="34" charset="0"/>
                <a:cs typeface="Times New Roman" panose="02020603050405020304" pitchFamily="18" charset="0"/>
              </a:rPr>
              <a:t>Jordanovac</a:t>
            </a:r>
            <a:r>
              <a:rPr lang="en-US" sz="1650" dirty="0">
                <a:latin typeface="Calibri" panose="020F0502020204030204" pitchFamily="34" charset="0"/>
                <a:cs typeface="Times New Roman" panose="02020603050405020304" pitchFamily="18" charset="0"/>
              </a:rPr>
              <a:t> in the period between November 2020 and April 2021. We categorized them into two groups according to the Croatian Institute of Public Health's criteria: mild/moderate and severe/critical acute COVID-19 disease. Each group was then divided into two subgroups – patients examined in the first three months (early recovery phase), and those examined in the period after six months following acute illness (late recovery phase). We analyzed the results of spirometry and the diffusing capacity of the lungs (DLCO). </a:t>
            </a:r>
          </a:p>
          <a:p>
            <a:pPr algn="just">
              <a:lnSpc>
                <a:spcPct val="107000"/>
              </a:lnSpc>
              <a:spcAft>
                <a:spcPts val="1200"/>
              </a:spcAft>
            </a:pPr>
            <a:endParaRPr lang="en-US" sz="1650" dirty="0">
              <a:latin typeface="Calibri" panose="020F0502020204030204" pitchFamily="34" charset="0"/>
              <a:cs typeface="Times New Roman" panose="02020603050405020304" pitchFamily="18" charset="0"/>
            </a:endParaRPr>
          </a:p>
        </p:txBody>
      </p:sp>
      <p:sp>
        <p:nvSpPr>
          <p:cNvPr id="5" name="TekstniOkvir 4">
            <a:extLst>
              <a:ext uri="{FF2B5EF4-FFF2-40B4-BE49-F238E27FC236}">
                <a16:creationId xmlns:a16="http://schemas.microsoft.com/office/drawing/2014/main" id="{B7C11831-733A-41B2-A157-38BD078CAB11}"/>
              </a:ext>
            </a:extLst>
          </p:cNvPr>
          <p:cNvSpPr txBox="1"/>
          <p:nvPr/>
        </p:nvSpPr>
        <p:spPr>
          <a:xfrm>
            <a:off x="304657" y="6099542"/>
            <a:ext cx="8453759" cy="3986348"/>
          </a:xfrm>
          <a:prstGeom prst="rect">
            <a:avLst/>
          </a:prstGeom>
          <a:noFill/>
        </p:spPr>
        <p:txBody>
          <a:bodyPr wrap="square" rtlCol="0">
            <a:spAutoFit/>
          </a:bodyPr>
          <a:lstStyle>
            <a:defPPr>
              <a:defRPr lang="en-US"/>
            </a:defPPr>
            <a:lvl1pPr marR="0" algn="just">
              <a:lnSpc>
                <a:spcPct val="107000"/>
              </a:lnSpc>
              <a:spcBef>
                <a:spcPts val="0"/>
              </a:spcBef>
              <a:spcAft>
                <a:spcPts val="800"/>
              </a:spcAft>
              <a:defRPr sz="1000">
                <a:latin typeface="Calibri" panose="020F0502020204030204" pitchFamily="34" charset="0"/>
                <a:cs typeface="Times New Roman" panose="02020603050405020304" pitchFamily="18" charset="0"/>
              </a:defRPr>
            </a:lvl1pPr>
          </a:lstStyle>
          <a:p>
            <a:r>
              <a:rPr lang="en-US" sz="1650" dirty="0"/>
              <a:t>There were 62 patients in the mild/moderate group, of which 30 were examined in the early phase, and 32 in the late phase of recovery. Out of 63 patients in the severe/critical group, 34 and 29 were evaluated in the early and late phase of recovery, respectively. Distribution according to sex and age was similar in all subgroups, with male predominance (72.5%) and a mean age of 56.3 </a:t>
            </a:r>
            <a:r>
              <a:rPr lang="en-US" sz="1650" dirty="0">
                <a:sym typeface="Symbol" panose="05050102010706020507" pitchFamily="18" charset="2"/>
              </a:rPr>
              <a:t></a:t>
            </a:r>
            <a:r>
              <a:rPr lang="en-US" sz="1650" dirty="0"/>
              <a:t>11 years. In the early phase, 10% of patients with non-severe and 47% of patients with severe COVID-19 demonstrated pulmonary diffusion impairment (DLCO &lt;75% of the predicted value), while 6.67% and 35% of patients, respectively, showed a restrictive pattern in spirometry. In the late phase recovery group, DLCO impairment was apparent in 12.12% and 24% of patients in the mild/moderate and severe/critical group, respectively. A restrictive pattern was present in 24% of patients within the severe COVID-19 group in the late phase of recovery and, interestingly, in none of the patients within the non-severe COVID-19 group. The obstructive pattern was observed only among the patients with severe disease, with a prevalence of 2.94% and 3.4% in the early phase and late phase recovery group, respectively. </a:t>
            </a:r>
          </a:p>
          <a:p>
            <a:pPr>
              <a:spcAft>
                <a:spcPts val="1200"/>
              </a:spcAft>
            </a:pPr>
            <a:endParaRPr lang="en-US" sz="1650" dirty="0">
              <a:ea typeface="Calibri" panose="020F0502020204030204" pitchFamily="34" charset="0"/>
            </a:endParaRPr>
          </a:p>
        </p:txBody>
      </p:sp>
      <p:sp>
        <p:nvSpPr>
          <p:cNvPr id="6" name="TekstniOkvir 5">
            <a:extLst>
              <a:ext uri="{FF2B5EF4-FFF2-40B4-BE49-F238E27FC236}">
                <a16:creationId xmlns:a16="http://schemas.microsoft.com/office/drawing/2014/main" id="{5A20C357-5225-4102-BC68-6864A85A4417}"/>
              </a:ext>
            </a:extLst>
          </p:cNvPr>
          <p:cNvSpPr txBox="1"/>
          <p:nvPr/>
        </p:nvSpPr>
        <p:spPr>
          <a:xfrm>
            <a:off x="9144001" y="6019521"/>
            <a:ext cx="8823242" cy="1864228"/>
          </a:xfrm>
          <a:prstGeom prst="rect">
            <a:avLst/>
          </a:prstGeom>
          <a:noFill/>
        </p:spPr>
        <p:txBody>
          <a:bodyPr wrap="square" rtlCol="0">
            <a:spAutoFit/>
          </a:bodyPr>
          <a:lstStyle/>
          <a:p>
            <a:pPr algn="just">
              <a:lnSpc>
                <a:spcPct val="107000"/>
              </a:lnSpc>
              <a:spcAft>
                <a:spcPts val="1200"/>
              </a:spcAft>
            </a:pPr>
            <a:r>
              <a:rPr lang="en-US" sz="1650" dirty="0">
                <a:latin typeface="Calibri" panose="020F0502020204030204" pitchFamily="34" charset="0"/>
                <a:cs typeface="Times New Roman" panose="02020603050405020304" pitchFamily="18" charset="0"/>
              </a:rPr>
              <a:t>Impairment of DLCO was the most frequently observed pulmonary function impairment in all subgroups. This was followed by a restrictive pattern,</a:t>
            </a:r>
            <a:r>
              <a:rPr lang="hr-HR" sz="1650" dirty="0">
                <a:latin typeface="Calibri" panose="020F0502020204030204" pitchFamily="34" charset="0"/>
                <a:cs typeface="Times New Roman" panose="02020603050405020304" pitchFamily="18" charset="0"/>
              </a:rPr>
              <a:t> </a:t>
            </a:r>
            <a:r>
              <a:rPr lang="en-US" sz="1650" dirty="0">
                <a:latin typeface="Calibri" panose="020F0502020204030204" pitchFamily="34" charset="0"/>
                <a:cs typeface="Times New Roman" panose="02020603050405020304" pitchFamily="18" charset="0"/>
              </a:rPr>
              <a:t>more prevalent in the severe/critical group and early phase of recovery, while an obstructive pattern was observed only in the severe/critical group of COVID-19 survivors. A significant proportion of functional sequelae are still present six to twelve months following COVID-19 infection in patients following severe or critical acute COVID-19. </a:t>
            </a:r>
          </a:p>
          <a:p>
            <a:pPr algn="just">
              <a:lnSpc>
                <a:spcPct val="107000"/>
              </a:lnSpc>
              <a:spcAft>
                <a:spcPts val="1200"/>
              </a:spcAft>
            </a:pPr>
            <a:endParaRPr lang="en-US" sz="1650" dirty="0">
              <a:latin typeface="Calibri" panose="020F0502020204030204" pitchFamily="34" charset="0"/>
              <a:cs typeface="Times New Roman" panose="02020603050405020304" pitchFamily="18" charset="0"/>
            </a:endParaRPr>
          </a:p>
        </p:txBody>
      </p:sp>
      <p:sp>
        <p:nvSpPr>
          <p:cNvPr id="7" name="TekstniOkvir 6">
            <a:extLst>
              <a:ext uri="{FF2B5EF4-FFF2-40B4-BE49-F238E27FC236}">
                <a16:creationId xmlns:a16="http://schemas.microsoft.com/office/drawing/2014/main" id="{C9E9BF68-F259-4681-8027-283727DC6A65}"/>
              </a:ext>
            </a:extLst>
          </p:cNvPr>
          <p:cNvSpPr txBox="1"/>
          <p:nvPr/>
        </p:nvSpPr>
        <p:spPr>
          <a:xfrm>
            <a:off x="336805" y="1595424"/>
            <a:ext cx="8453759" cy="369332"/>
          </a:xfrm>
          <a:prstGeom prst="rect">
            <a:avLst/>
          </a:prstGeom>
          <a:solidFill>
            <a:schemeClr val="accent4">
              <a:lumMod val="40000"/>
              <a:lumOff val="60000"/>
            </a:schemeClr>
          </a:solidFill>
        </p:spPr>
        <p:txBody>
          <a:bodyPr wrap="square" rtlCol="0">
            <a:spAutoFit/>
          </a:bodyPr>
          <a:lstStyle/>
          <a:p>
            <a:r>
              <a:rPr lang="hr-HR" sz="1800" dirty="0"/>
              <a:t>AIM</a:t>
            </a:r>
            <a:endParaRPr lang="en-US" sz="1800" dirty="0"/>
          </a:p>
        </p:txBody>
      </p:sp>
      <p:sp>
        <p:nvSpPr>
          <p:cNvPr id="10" name="TekstniOkvir 9">
            <a:extLst>
              <a:ext uri="{FF2B5EF4-FFF2-40B4-BE49-F238E27FC236}">
                <a16:creationId xmlns:a16="http://schemas.microsoft.com/office/drawing/2014/main" id="{4659FF7B-DB2D-492D-A9B3-40913C790E28}"/>
              </a:ext>
            </a:extLst>
          </p:cNvPr>
          <p:cNvSpPr txBox="1"/>
          <p:nvPr/>
        </p:nvSpPr>
        <p:spPr>
          <a:xfrm>
            <a:off x="336808" y="2954172"/>
            <a:ext cx="8453759" cy="369332"/>
          </a:xfrm>
          <a:prstGeom prst="rect">
            <a:avLst/>
          </a:prstGeom>
          <a:solidFill>
            <a:schemeClr val="accent4">
              <a:lumMod val="40000"/>
              <a:lumOff val="60000"/>
            </a:schemeClr>
          </a:solidFill>
        </p:spPr>
        <p:txBody>
          <a:bodyPr wrap="square" rtlCol="0">
            <a:spAutoFit/>
          </a:bodyPr>
          <a:lstStyle/>
          <a:p>
            <a:r>
              <a:rPr lang="hr-HR" sz="1800" dirty="0"/>
              <a:t>METHODS</a:t>
            </a:r>
          </a:p>
        </p:txBody>
      </p:sp>
      <p:sp>
        <p:nvSpPr>
          <p:cNvPr id="11" name="TekstniOkvir 10">
            <a:extLst>
              <a:ext uri="{FF2B5EF4-FFF2-40B4-BE49-F238E27FC236}">
                <a16:creationId xmlns:a16="http://schemas.microsoft.com/office/drawing/2014/main" id="{9BC6F7DD-97BE-401E-B48A-FBAC7C5E4A8E}"/>
              </a:ext>
            </a:extLst>
          </p:cNvPr>
          <p:cNvSpPr txBox="1"/>
          <p:nvPr/>
        </p:nvSpPr>
        <p:spPr>
          <a:xfrm>
            <a:off x="336806" y="5664705"/>
            <a:ext cx="8453759" cy="369332"/>
          </a:xfrm>
          <a:prstGeom prst="rect">
            <a:avLst/>
          </a:prstGeom>
          <a:solidFill>
            <a:schemeClr val="accent4">
              <a:lumMod val="40000"/>
              <a:lumOff val="60000"/>
            </a:schemeClr>
          </a:solidFill>
        </p:spPr>
        <p:txBody>
          <a:bodyPr wrap="square" rtlCol="0">
            <a:spAutoFit/>
          </a:bodyPr>
          <a:lstStyle/>
          <a:p>
            <a:r>
              <a:rPr lang="hr-HR" sz="1800" dirty="0"/>
              <a:t>RESULTS</a:t>
            </a:r>
          </a:p>
        </p:txBody>
      </p:sp>
      <p:sp>
        <p:nvSpPr>
          <p:cNvPr id="12" name="TekstniOkvir 11">
            <a:extLst>
              <a:ext uri="{FF2B5EF4-FFF2-40B4-BE49-F238E27FC236}">
                <a16:creationId xmlns:a16="http://schemas.microsoft.com/office/drawing/2014/main" id="{E0F1A213-264C-4D84-9415-17C1619CA229}"/>
              </a:ext>
            </a:extLst>
          </p:cNvPr>
          <p:cNvSpPr txBox="1"/>
          <p:nvPr/>
        </p:nvSpPr>
        <p:spPr>
          <a:xfrm>
            <a:off x="9176149" y="5684043"/>
            <a:ext cx="8775047" cy="369332"/>
          </a:xfrm>
          <a:prstGeom prst="rect">
            <a:avLst/>
          </a:prstGeom>
          <a:solidFill>
            <a:schemeClr val="accent4">
              <a:lumMod val="40000"/>
              <a:lumOff val="60000"/>
            </a:schemeClr>
          </a:solidFill>
        </p:spPr>
        <p:txBody>
          <a:bodyPr wrap="square" rtlCol="0">
            <a:spAutoFit/>
          </a:bodyPr>
          <a:lstStyle/>
          <a:p>
            <a:r>
              <a:rPr lang="hr-HR" sz="1800" dirty="0"/>
              <a:t>CONCLUSION</a:t>
            </a:r>
          </a:p>
        </p:txBody>
      </p:sp>
      <p:sp>
        <p:nvSpPr>
          <p:cNvPr id="15" name="Rezervirano mjesto sadržaja 2">
            <a:extLst>
              <a:ext uri="{FF2B5EF4-FFF2-40B4-BE49-F238E27FC236}">
                <a16:creationId xmlns:a16="http://schemas.microsoft.com/office/drawing/2014/main" id="{AD2699DE-0EDA-42D1-B439-1A196A6906BB}"/>
              </a:ext>
            </a:extLst>
          </p:cNvPr>
          <p:cNvSpPr txBox="1">
            <a:spLocks/>
          </p:cNvSpPr>
          <p:nvPr/>
        </p:nvSpPr>
        <p:spPr>
          <a:xfrm>
            <a:off x="9092019" y="7455341"/>
            <a:ext cx="8991918" cy="2738457"/>
          </a:xfrm>
          <a:prstGeom prst="rect">
            <a:avLst/>
          </a:prstGeom>
        </p:spPr>
        <p:txBody>
          <a:bodyPr vert="horz" lIns="137160" tIns="68580" rIns="137160" bIns="6858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spcBef>
                <a:spcPts val="0"/>
              </a:spcBef>
            </a:pP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REFERENCES</a:t>
            </a:r>
          </a:p>
          <a:p>
            <a:pPr marL="514350" indent="-514350" algn="l">
              <a:lnSpc>
                <a:spcPct val="107000"/>
              </a:lnSpc>
              <a:spcBef>
                <a:spcPts val="0"/>
              </a:spcBef>
              <a:buFont typeface="+mj-lt"/>
              <a:buAutoNum type="arabicPeriod"/>
            </a:pPr>
            <a:r>
              <a:rPr lang="en-US" sz="1200"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Hrvatski</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a:t>
            </a:r>
            <a:r>
              <a:rPr lang="en-US" sz="1200"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zavod</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za </a:t>
            </a:r>
            <a:r>
              <a:rPr lang="en-US" sz="1200"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javno</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a:t>
            </a:r>
            <a:r>
              <a:rPr lang="en-US" sz="1200"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zdravstvo</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a:t>
            </a:r>
            <a:r>
              <a:rPr lang="en-US" sz="1200"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Smjernice</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za </a:t>
            </a:r>
            <a:r>
              <a:rPr lang="en-US" sz="1200"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liječenje</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a:t>
            </a:r>
            <a:r>
              <a:rPr lang="en-US" sz="1200"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oboljelih</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od </a:t>
            </a:r>
            <a:r>
              <a:rPr lang="en-US" sz="1200"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koronavirusne</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a:t>
            </a:r>
            <a:r>
              <a:rPr lang="en-US" sz="1200"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bolesti</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2019 (COVID-19) </a:t>
            </a:r>
            <a:r>
              <a:rPr lang="en-US" sz="1200"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verzija</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5 od 08. </a:t>
            </a:r>
            <a:r>
              <a:rPr lang="en-US" sz="1200"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veljače</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2022. [Internet] Zagreb: </a:t>
            </a:r>
            <a:r>
              <a:rPr lang="en-US" sz="1200"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Hrvatski</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a:t>
            </a:r>
            <a:r>
              <a:rPr lang="en-US" sz="1200"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zavod</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za </a:t>
            </a:r>
            <a:r>
              <a:rPr lang="en-US" sz="1200"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javno</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a:t>
            </a:r>
            <a:r>
              <a:rPr lang="en-US" sz="1200"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zdravstvo</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2022 [23.04.2022.]. Available at: </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Smjernice-za-liječenje-oboljelih-od-koronavirusne-bolesti-2019-COVID-19-verzija-5-od-08-veljače-2022..pdf (hzjz.hr)</a:t>
            </a:r>
            <a:endPar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marL="514350" indent="-514350" algn="l">
              <a:lnSpc>
                <a:spcPct val="107000"/>
              </a:lnSpc>
              <a:spcBef>
                <a:spcPts val="0"/>
              </a:spcBef>
              <a:buFont typeface="+mj-lt"/>
              <a:buAutoNum type="arabicPeriod"/>
            </a:pP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Iversen KK, Afzal S, </a:t>
            </a:r>
            <a:r>
              <a:rPr lang="en-US" sz="1200"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Ahlström</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MG, et al. Lung Function Decline in Relation to COVID-19 in the General Population: A Matched Cohort Study With </a:t>
            </a:r>
            <a:r>
              <a:rPr lang="en-US" sz="1200"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Prepandemic</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Assessment of Lung Function. </a:t>
            </a:r>
            <a:r>
              <a:rPr lang="en-US" sz="1200" i="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J Infect Dis. </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2022;225(8):1308-1316. doi:10.1093/</a:t>
            </a:r>
            <a:r>
              <a:rPr lang="en-US" sz="1200" dirty="0" err="1">
                <a:solidFill>
                  <a:schemeClr val="accent1"/>
                </a:solidFill>
                <a:latin typeface="Calibri" panose="020F0502020204030204" pitchFamily="34" charset="0"/>
                <a:ea typeface="Calibri" panose="020F0502020204030204" pitchFamily="34" charset="0"/>
                <a:cs typeface="Times New Roman" panose="02020603050405020304" pitchFamily="18" charset="0"/>
              </a:rPr>
              <a:t>infdis</a:t>
            </a:r>
            <a:r>
              <a:rPr lang="en-US"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/jiab636 </a:t>
            </a:r>
            <a:endParaRPr lang="hr-HR" sz="12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marL="514350" indent="-514350" algn="l">
              <a:lnSpc>
                <a:spcPct val="107000"/>
              </a:lnSpc>
              <a:spcBef>
                <a:spcPts val="0"/>
              </a:spcBef>
              <a:buFont typeface="+mj-lt"/>
              <a:buAutoNum type="arabicPeriod"/>
            </a:pPr>
            <a:r>
              <a:rPr lang="en-US" sz="1200" dirty="0">
                <a:solidFill>
                  <a:schemeClr val="accent1"/>
                </a:solidFill>
                <a:latin typeface="Calibri" panose="020F0502020204030204" pitchFamily="34" charset="0"/>
                <a:cs typeface="Times New Roman" panose="02020603050405020304" pitchFamily="18" charset="0"/>
              </a:rPr>
              <a:t>Lewis KL, Helgeson SA, </a:t>
            </a:r>
            <a:r>
              <a:rPr lang="en-US" sz="1200" dirty="0" err="1">
                <a:solidFill>
                  <a:schemeClr val="accent1"/>
                </a:solidFill>
                <a:latin typeface="Calibri" panose="020F0502020204030204" pitchFamily="34" charset="0"/>
                <a:cs typeface="Times New Roman" panose="02020603050405020304" pitchFamily="18" charset="0"/>
              </a:rPr>
              <a:t>Tatari</a:t>
            </a:r>
            <a:r>
              <a:rPr lang="en-US" sz="1200" dirty="0">
                <a:solidFill>
                  <a:schemeClr val="accent1"/>
                </a:solidFill>
                <a:latin typeface="Calibri" panose="020F0502020204030204" pitchFamily="34" charset="0"/>
                <a:cs typeface="Times New Roman" panose="02020603050405020304" pitchFamily="18" charset="0"/>
              </a:rPr>
              <a:t> MM, </a:t>
            </a:r>
            <a:r>
              <a:rPr lang="en-US" sz="1200" dirty="0" err="1">
                <a:solidFill>
                  <a:schemeClr val="accent1"/>
                </a:solidFill>
                <a:latin typeface="Calibri" panose="020F0502020204030204" pitchFamily="34" charset="0"/>
                <a:cs typeface="Times New Roman" panose="02020603050405020304" pitchFamily="18" charset="0"/>
              </a:rPr>
              <a:t>Mallea</a:t>
            </a:r>
            <a:r>
              <a:rPr lang="en-US" sz="1200" dirty="0">
                <a:solidFill>
                  <a:schemeClr val="accent1"/>
                </a:solidFill>
                <a:latin typeface="Calibri" panose="020F0502020204030204" pitchFamily="34" charset="0"/>
                <a:cs typeface="Times New Roman" panose="02020603050405020304" pitchFamily="18" charset="0"/>
              </a:rPr>
              <a:t> JM, </a:t>
            </a:r>
            <a:r>
              <a:rPr lang="en-US" sz="1200" dirty="0" err="1">
                <a:solidFill>
                  <a:schemeClr val="accent1"/>
                </a:solidFill>
                <a:latin typeface="Calibri" panose="020F0502020204030204" pitchFamily="34" charset="0"/>
                <a:cs typeface="Times New Roman" panose="02020603050405020304" pitchFamily="18" charset="0"/>
              </a:rPr>
              <a:t>Baig</a:t>
            </a:r>
            <a:r>
              <a:rPr lang="en-US" sz="1200" dirty="0">
                <a:solidFill>
                  <a:schemeClr val="accent1"/>
                </a:solidFill>
                <a:latin typeface="Calibri" panose="020F0502020204030204" pitchFamily="34" charset="0"/>
                <a:cs typeface="Times New Roman" panose="02020603050405020304" pitchFamily="18" charset="0"/>
              </a:rPr>
              <a:t> HZ, Patel NM. COVID-19 and the effects on pulmonary function following infection: A retrospective analysis. </a:t>
            </a:r>
            <a:r>
              <a:rPr lang="en-US" sz="1200" i="1" dirty="0" err="1">
                <a:solidFill>
                  <a:schemeClr val="accent1"/>
                </a:solidFill>
                <a:latin typeface="Calibri" panose="020F0502020204030204" pitchFamily="34" charset="0"/>
                <a:cs typeface="Times New Roman" panose="02020603050405020304" pitchFamily="18" charset="0"/>
              </a:rPr>
              <a:t>EClinicalMedicine</a:t>
            </a:r>
            <a:r>
              <a:rPr lang="en-US" sz="1200" dirty="0">
                <a:solidFill>
                  <a:schemeClr val="accent1"/>
                </a:solidFill>
                <a:latin typeface="Calibri" panose="020F0502020204030204" pitchFamily="34" charset="0"/>
                <a:cs typeface="Times New Roman" panose="02020603050405020304" pitchFamily="18" charset="0"/>
              </a:rPr>
              <a:t>. 2021;39:101079. doi:10.1016/j.eclinm.2021.101079 </a:t>
            </a:r>
            <a:endParaRPr lang="hr-HR" sz="1200" dirty="0">
              <a:solidFill>
                <a:schemeClr val="accent1"/>
              </a:solidFill>
              <a:latin typeface="Calibri" panose="020F0502020204030204" pitchFamily="34" charset="0"/>
              <a:cs typeface="Times New Roman" panose="02020603050405020304" pitchFamily="18" charset="0"/>
            </a:endParaRPr>
          </a:p>
          <a:p>
            <a:pPr marL="514350" indent="-514350" algn="l">
              <a:lnSpc>
                <a:spcPct val="107000"/>
              </a:lnSpc>
              <a:spcBef>
                <a:spcPts val="0"/>
              </a:spcBef>
              <a:buFont typeface="+mj-lt"/>
              <a:buAutoNum type="arabicPeriod"/>
            </a:pPr>
            <a:r>
              <a:rPr lang="en-US" sz="1200" dirty="0">
                <a:solidFill>
                  <a:schemeClr val="accent1"/>
                </a:solidFill>
                <a:latin typeface="Calibri" panose="020F0502020204030204" pitchFamily="34" charset="0"/>
                <a:cs typeface="Times New Roman" panose="02020603050405020304" pitchFamily="18" charset="0"/>
              </a:rPr>
              <a:t>Long Q, Li J, Hu X, Bai Y, Zheng Y, Gao Z. Follow-Ups on Persistent Symptoms and Pulmonary Function Among Post-Acute COVID-19 Patients: A Systematic Review and Meta-Analysis. </a:t>
            </a:r>
            <a:r>
              <a:rPr lang="en-US" sz="1200" i="1" dirty="0">
                <a:solidFill>
                  <a:schemeClr val="accent1"/>
                </a:solidFill>
                <a:latin typeface="Calibri" panose="020F0502020204030204" pitchFamily="34" charset="0"/>
                <a:cs typeface="Times New Roman" panose="02020603050405020304" pitchFamily="18" charset="0"/>
              </a:rPr>
              <a:t>Front Med (Lausanne). </a:t>
            </a:r>
            <a:r>
              <a:rPr lang="en-US" sz="1200" dirty="0">
                <a:solidFill>
                  <a:schemeClr val="accent1"/>
                </a:solidFill>
                <a:latin typeface="Calibri" panose="020F0502020204030204" pitchFamily="34" charset="0"/>
                <a:cs typeface="Times New Roman" panose="02020603050405020304" pitchFamily="18" charset="0"/>
              </a:rPr>
              <a:t>2021;8:702635. Published 2021 Sep 3. doi:10.3389/fmed.2021.702635</a:t>
            </a:r>
            <a:endParaRPr lang="hr-HR" sz="1200" dirty="0">
              <a:solidFill>
                <a:schemeClr val="accent1"/>
              </a:solidFill>
              <a:latin typeface="Calibri" panose="020F0502020204030204" pitchFamily="34" charset="0"/>
              <a:cs typeface="Times New Roman" panose="02020603050405020304" pitchFamily="18" charset="0"/>
            </a:endParaRPr>
          </a:p>
          <a:p>
            <a:pPr marL="514350" indent="-514350" algn="l">
              <a:lnSpc>
                <a:spcPct val="107000"/>
              </a:lnSpc>
              <a:spcBef>
                <a:spcPts val="0"/>
              </a:spcBef>
              <a:buFont typeface="+mj-lt"/>
              <a:buAutoNum type="arabicPeriod"/>
            </a:pPr>
            <a:r>
              <a:rPr lang="en-US" sz="1200" dirty="0">
                <a:solidFill>
                  <a:schemeClr val="accent1"/>
                </a:solidFill>
                <a:latin typeface="Calibri" panose="020F0502020204030204" pitchFamily="34" charset="0"/>
                <a:cs typeface="Times New Roman" panose="02020603050405020304" pitchFamily="18" charset="0"/>
              </a:rPr>
              <a:t>Modi</a:t>
            </a:r>
            <a:r>
              <a:rPr lang="hr-HR" sz="1200" dirty="0">
                <a:solidFill>
                  <a:schemeClr val="accent1"/>
                </a:solidFill>
                <a:latin typeface="Calibri" panose="020F0502020204030204" pitchFamily="34" charset="0"/>
                <a:cs typeface="Times New Roman" panose="02020603050405020304" pitchFamily="18" charset="0"/>
              </a:rPr>
              <a:t> P</a:t>
            </a:r>
            <a:r>
              <a:rPr lang="en-US" sz="1200" dirty="0">
                <a:solidFill>
                  <a:schemeClr val="accent1"/>
                </a:solidFill>
                <a:latin typeface="Calibri" panose="020F0502020204030204" pitchFamily="34" charset="0"/>
                <a:cs typeface="Times New Roman" panose="02020603050405020304" pitchFamily="18" charset="0"/>
              </a:rPr>
              <a:t>, Kulkarni</a:t>
            </a:r>
            <a:r>
              <a:rPr lang="hr-HR" sz="1200" dirty="0">
                <a:solidFill>
                  <a:schemeClr val="accent1"/>
                </a:solidFill>
                <a:latin typeface="Calibri" panose="020F0502020204030204" pitchFamily="34" charset="0"/>
                <a:cs typeface="Times New Roman" panose="02020603050405020304" pitchFamily="18" charset="0"/>
              </a:rPr>
              <a:t> S</a:t>
            </a:r>
            <a:r>
              <a:rPr lang="en-US" sz="1200" dirty="0">
                <a:solidFill>
                  <a:schemeClr val="accent1"/>
                </a:solidFill>
                <a:latin typeface="Calibri" panose="020F0502020204030204" pitchFamily="34" charset="0"/>
                <a:cs typeface="Times New Roman" panose="02020603050405020304" pitchFamily="18" charset="0"/>
              </a:rPr>
              <a:t>, Nair</a:t>
            </a:r>
            <a:r>
              <a:rPr lang="hr-HR" sz="1200" dirty="0">
                <a:solidFill>
                  <a:schemeClr val="accent1"/>
                </a:solidFill>
                <a:latin typeface="Calibri" panose="020F0502020204030204" pitchFamily="34" charset="0"/>
                <a:cs typeface="Times New Roman" panose="02020603050405020304" pitchFamily="18" charset="0"/>
              </a:rPr>
              <a:t> G</a:t>
            </a:r>
            <a:r>
              <a:rPr lang="en-US" sz="1200" dirty="0">
                <a:solidFill>
                  <a:schemeClr val="accent1"/>
                </a:solidFill>
                <a:latin typeface="Calibri" panose="020F0502020204030204" pitchFamily="34" charset="0"/>
                <a:cs typeface="Times New Roman" panose="02020603050405020304" pitchFamily="18" charset="0"/>
              </a:rPr>
              <a:t>, </a:t>
            </a:r>
            <a:r>
              <a:rPr lang="en-US" sz="1200" dirty="0" err="1">
                <a:solidFill>
                  <a:schemeClr val="accent1"/>
                </a:solidFill>
                <a:latin typeface="Calibri" panose="020F0502020204030204" pitchFamily="34" charset="0"/>
                <a:cs typeface="Times New Roman" panose="02020603050405020304" pitchFamily="18" charset="0"/>
              </a:rPr>
              <a:t>Kapur</a:t>
            </a:r>
            <a:r>
              <a:rPr lang="hr-HR" sz="1200" dirty="0">
                <a:solidFill>
                  <a:schemeClr val="accent1"/>
                </a:solidFill>
                <a:latin typeface="Calibri" panose="020F0502020204030204" pitchFamily="34" charset="0"/>
                <a:cs typeface="Times New Roman" panose="02020603050405020304" pitchFamily="18" charset="0"/>
              </a:rPr>
              <a:t> R</a:t>
            </a:r>
            <a:r>
              <a:rPr lang="en-US" sz="1200" dirty="0">
                <a:solidFill>
                  <a:schemeClr val="accent1"/>
                </a:solidFill>
                <a:latin typeface="Calibri" panose="020F0502020204030204" pitchFamily="34" charset="0"/>
                <a:cs typeface="Times New Roman" panose="02020603050405020304" pitchFamily="18" charset="0"/>
              </a:rPr>
              <a:t>, Chaudhary</a:t>
            </a:r>
            <a:r>
              <a:rPr lang="hr-HR" sz="1200" dirty="0">
                <a:solidFill>
                  <a:schemeClr val="accent1"/>
                </a:solidFill>
                <a:latin typeface="Calibri" panose="020F0502020204030204" pitchFamily="34" charset="0"/>
                <a:cs typeface="Times New Roman" panose="02020603050405020304" pitchFamily="18" charset="0"/>
              </a:rPr>
              <a:t> S</a:t>
            </a:r>
            <a:r>
              <a:rPr lang="en-US" sz="1200" dirty="0">
                <a:solidFill>
                  <a:schemeClr val="accent1"/>
                </a:solidFill>
                <a:latin typeface="Calibri" panose="020F0502020204030204" pitchFamily="34" charset="0"/>
                <a:cs typeface="Times New Roman" panose="02020603050405020304" pitchFamily="18" charset="0"/>
              </a:rPr>
              <a:t>, </a:t>
            </a:r>
            <a:r>
              <a:rPr lang="en-US" sz="1200" dirty="0" err="1">
                <a:solidFill>
                  <a:schemeClr val="accent1"/>
                </a:solidFill>
                <a:latin typeface="Calibri" panose="020F0502020204030204" pitchFamily="34" charset="0"/>
                <a:cs typeface="Times New Roman" panose="02020603050405020304" pitchFamily="18" charset="0"/>
              </a:rPr>
              <a:t>Langade</a:t>
            </a:r>
            <a:r>
              <a:rPr lang="hr-HR" sz="1200" dirty="0">
                <a:solidFill>
                  <a:schemeClr val="accent1"/>
                </a:solidFill>
                <a:latin typeface="Calibri" panose="020F0502020204030204" pitchFamily="34" charset="0"/>
                <a:cs typeface="Times New Roman" panose="02020603050405020304" pitchFamily="18" charset="0"/>
              </a:rPr>
              <a:t> D</a:t>
            </a:r>
            <a:r>
              <a:rPr lang="en-US" sz="1200" dirty="0">
                <a:solidFill>
                  <a:schemeClr val="accent1"/>
                </a:solidFill>
                <a:latin typeface="Calibri" panose="020F0502020204030204" pitchFamily="34" charset="0"/>
                <a:cs typeface="Times New Roman" panose="02020603050405020304" pitchFamily="18" charset="0"/>
              </a:rPr>
              <a:t>, </a:t>
            </a:r>
            <a:r>
              <a:rPr lang="en-US" sz="1200" dirty="0" err="1">
                <a:solidFill>
                  <a:schemeClr val="accent1"/>
                </a:solidFill>
                <a:latin typeface="Calibri" panose="020F0502020204030204" pitchFamily="34" charset="0"/>
                <a:cs typeface="Times New Roman" panose="02020603050405020304" pitchFamily="18" charset="0"/>
              </a:rPr>
              <a:t>Uppe</a:t>
            </a:r>
            <a:r>
              <a:rPr lang="hr-HR" sz="1200" dirty="0">
                <a:solidFill>
                  <a:schemeClr val="accent1"/>
                </a:solidFill>
                <a:latin typeface="Calibri" panose="020F0502020204030204" pitchFamily="34" charset="0"/>
                <a:cs typeface="Times New Roman" panose="02020603050405020304" pitchFamily="18" charset="0"/>
              </a:rPr>
              <a:t> A</a:t>
            </a:r>
            <a:r>
              <a:rPr lang="en-US" sz="1200" dirty="0">
                <a:solidFill>
                  <a:schemeClr val="accent1"/>
                </a:solidFill>
                <a:latin typeface="Calibri" panose="020F0502020204030204" pitchFamily="34" charset="0"/>
                <a:cs typeface="Times New Roman" panose="02020603050405020304" pitchFamily="18" charset="0"/>
              </a:rPr>
              <a:t>. Lung function indices in patients undergoing post-COVID assessment- An observational study. </a:t>
            </a:r>
            <a:r>
              <a:rPr lang="en-US" sz="1200" i="1" dirty="0">
                <a:solidFill>
                  <a:schemeClr val="accent1"/>
                </a:solidFill>
                <a:latin typeface="Calibri" panose="020F0502020204030204" pitchFamily="34" charset="0"/>
                <a:cs typeface="Times New Roman" panose="02020603050405020304" pitchFamily="18" charset="0"/>
              </a:rPr>
              <a:t>European Respiratory Journal.</a:t>
            </a:r>
            <a:r>
              <a:rPr lang="en-US" sz="1200" dirty="0">
                <a:solidFill>
                  <a:schemeClr val="accent1"/>
                </a:solidFill>
                <a:latin typeface="Calibri" panose="020F0502020204030204" pitchFamily="34" charset="0"/>
                <a:cs typeface="Times New Roman" panose="02020603050405020304" pitchFamily="18" charset="0"/>
              </a:rPr>
              <a:t> 2021;58(65):605. </a:t>
            </a:r>
            <a:r>
              <a:rPr lang="en-US" sz="1200" dirty="0" err="1">
                <a:solidFill>
                  <a:schemeClr val="accent1"/>
                </a:solidFill>
                <a:latin typeface="Calibri" panose="020F0502020204030204" pitchFamily="34" charset="0"/>
                <a:cs typeface="Times New Roman" panose="02020603050405020304" pitchFamily="18" charset="0"/>
              </a:rPr>
              <a:t>doi</a:t>
            </a:r>
            <a:r>
              <a:rPr lang="en-US" sz="1200" dirty="0">
                <a:solidFill>
                  <a:schemeClr val="accent1"/>
                </a:solidFill>
                <a:latin typeface="Calibri" panose="020F0502020204030204" pitchFamily="34" charset="0"/>
                <a:cs typeface="Times New Roman" panose="02020603050405020304" pitchFamily="18" charset="0"/>
              </a:rPr>
              <a:t>: 10.1183/13993003.congress-2021.PA605 </a:t>
            </a:r>
            <a:endParaRPr lang="hr-HR" sz="1200" dirty="0">
              <a:solidFill>
                <a:schemeClr val="accent1"/>
              </a:solidFill>
              <a:latin typeface="Calibri" panose="020F0502020204030204" pitchFamily="34" charset="0"/>
              <a:cs typeface="Times New Roman" panose="02020603050405020304" pitchFamily="18" charset="0"/>
            </a:endParaRPr>
          </a:p>
          <a:p>
            <a:pPr marL="514350" indent="-514350" algn="l">
              <a:lnSpc>
                <a:spcPct val="107000"/>
              </a:lnSpc>
              <a:spcBef>
                <a:spcPts val="0"/>
              </a:spcBef>
              <a:buFont typeface="+mj-lt"/>
              <a:buAutoNum type="arabicPeriod"/>
            </a:pPr>
            <a:r>
              <a:rPr lang="en-US" sz="1200" dirty="0">
                <a:solidFill>
                  <a:schemeClr val="accent1"/>
                </a:solidFill>
                <a:latin typeface="Calibri" panose="020F0502020204030204" pitchFamily="34" charset="0"/>
                <a:cs typeface="Times New Roman" panose="02020603050405020304" pitchFamily="18" charset="0"/>
              </a:rPr>
              <a:t>Torres-Castro R, </a:t>
            </a:r>
            <a:r>
              <a:rPr lang="en-US" sz="1200" dirty="0" err="1">
                <a:solidFill>
                  <a:schemeClr val="accent1"/>
                </a:solidFill>
                <a:latin typeface="Calibri" panose="020F0502020204030204" pitchFamily="34" charset="0"/>
                <a:cs typeface="Times New Roman" panose="02020603050405020304" pitchFamily="18" charset="0"/>
              </a:rPr>
              <a:t>Vasconcello</a:t>
            </a:r>
            <a:r>
              <a:rPr lang="en-US" sz="1200" dirty="0">
                <a:solidFill>
                  <a:schemeClr val="accent1"/>
                </a:solidFill>
                <a:latin typeface="Calibri" panose="020F0502020204030204" pitchFamily="34" charset="0"/>
                <a:cs typeface="Times New Roman" panose="02020603050405020304" pitchFamily="18" charset="0"/>
              </a:rPr>
              <a:t>-Castillo L, </a:t>
            </a:r>
            <a:r>
              <a:rPr lang="en-US" sz="1200" dirty="0" err="1">
                <a:solidFill>
                  <a:schemeClr val="accent1"/>
                </a:solidFill>
                <a:latin typeface="Calibri" panose="020F0502020204030204" pitchFamily="34" charset="0"/>
                <a:cs typeface="Times New Roman" panose="02020603050405020304" pitchFamily="18" charset="0"/>
              </a:rPr>
              <a:t>Alsina-Restoy</a:t>
            </a:r>
            <a:r>
              <a:rPr lang="en-US" sz="1200" dirty="0">
                <a:solidFill>
                  <a:schemeClr val="accent1"/>
                </a:solidFill>
                <a:latin typeface="Calibri" panose="020F0502020204030204" pitchFamily="34" charset="0"/>
                <a:cs typeface="Times New Roman" panose="02020603050405020304" pitchFamily="18" charset="0"/>
              </a:rPr>
              <a:t> X, et al. Respiratory function in patients post-infection by COVID-19: a systematic review and meta-analysis. </a:t>
            </a:r>
            <a:r>
              <a:rPr lang="en-US" sz="1200" i="1" dirty="0">
                <a:solidFill>
                  <a:schemeClr val="accent1"/>
                </a:solidFill>
                <a:latin typeface="Calibri" panose="020F0502020204030204" pitchFamily="34" charset="0"/>
                <a:cs typeface="Times New Roman" panose="02020603050405020304" pitchFamily="18" charset="0"/>
              </a:rPr>
              <a:t>Pulmonology.</a:t>
            </a:r>
            <a:r>
              <a:rPr lang="en-US" sz="1200" dirty="0">
                <a:solidFill>
                  <a:schemeClr val="accent1"/>
                </a:solidFill>
                <a:latin typeface="Calibri" panose="020F0502020204030204" pitchFamily="34" charset="0"/>
                <a:cs typeface="Times New Roman" panose="02020603050405020304" pitchFamily="18" charset="0"/>
              </a:rPr>
              <a:t> 2021;27(4):328-337. doi:10.1016/j.pulmoe.2020.10.013 </a:t>
            </a:r>
            <a:endParaRPr lang="hr-HR" sz="1200" dirty="0">
              <a:solidFill>
                <a:schemeClr val="accent1"/>
              </a:solidFill>
              <a:latin typeface="Calibri" panose="020F0502020204030204" pitchFamily="34" charset="0"/>
              <a:cs typeface="Times New Roman" panose="02020603050405020304" pitchFamily="18" charset="0"/>
            </a:endParaRPr>
          </a:p>
        </p:txBody>
      </p:sp>
      <p:sp>
        <p:nvSpPr>
          <p:cNvPr id="8" name="TekstniOkvir 7">
            <a:extLst>
              <a:ext uri="{FF2B5EF4-FFF2-40B4-BE49-F238E27FC236}">
                <a16:creationId xmlns:a16="http://schemas.microsoft.com/office/drawing/2014/main" id="{EFA6D25B-4D32-4279-8C4D-29A36B17B104}"/>
              </a:ext>
            </a:extLst>
          </p:cNvPr>
          <p:cNvSpPr txBox="1"/>
          <p:nvPr/>
        </p:nvSpPr>
        <p:spPr>
          <a:xfrm>
            <a:off x="3133814" y="1043075"/>
            <a:ext cx="13682841" cy="323165"/>
          </a:xfrm>
          <a:prstGeom prst="rect">
            <a:avLst/>
          </a:prstGeom>
          <a:noFill/>
        </p:spPr>
        <p:txBody>
          <a:bodyPr wrap="square" rtlCol="0">
            <a:spAutoFit/>
          </a:bodyPr>
          <a:lstStyle>
            <a:defPPr>
              <a:defRPr lang="en-US"/>
            </a:defPPr>
            <a:lvl1pPr>
              <a:defRPr sz="1000">
                <a:solidFill>
                  <a:schemeClr val="accent1"/>
                </a:solidFill>
              </a:defRPr>
            </a:lvl1pPr>
          </a:lstStyle>
          <a:p>
            <a:r>
              <a:rPr lang="hr-HR" sz="1500" dirty="0"/>
              <a:t>¹University </a:t>
            </a:r>
            <a:r>
              <a:rPr lang="hr-HR" sz="1500" dirty="0" err="1"/>
              <a:t>Hospital</a:t>
            </a:r>
            <a:r>
              <a:rPr lang="hr-HR" sz="1500" dirty="0"/>
              <a:t> </a:t>
            </a:r>
            <a:r>
              <a:rPr lang="hr-HR" sz="1500" dirty="0" err="1"/>
              <a:t>Center</a:t>
            </a:r>
            <a:r>
              <a:rPr lang="hr-HR" sz="1500" dirty="0"/>
              <a:t> Zagreb, </a:t>
            </a:r>
            <a:r>
              <a:rPr lang="hr-HR" sz="1500" dirty="0" err="1"/>
              <a:t>Clinic</a:t>
            </a:r>
            <a:r>
              <a:rPr lang="hr-HR" sz="1500" dirty="0"/>
              <a:t> for </a:t>
            </a:r>
            <a:r>
              <a:rPr lang="hr-HR" sz="1500" dirty="0" err="1"/>
              <a:t>Respiratory</a:t>
            </a:r>
            <a:r>
              <a:rPr lang="hr-HR" sz="1500" dirty="0"/>
              <a:t> </a:t>
            </a:r>
            <a:r>
              <a:rPr lang="hr-HR" sz="1500" dirty="0" err="1"/>
              <a:t>Diseases</a:t>
            </a:r>
            <a:r>
              <a:rPr lang="hr-HR" sz="1500" dirty="0"/>
              <a:t> Jordanovac, ²University </a:t>
            </a:r>
            <a:r>
              <a:rPr lang="hr-HR" sz="1500" dirty="0" err="1"/>
              <a:t>of</a:t>
            </a:r>
            <a:r>
              <a:rPr lang="hr-HR" sz="1500" dirty="0"/>
              <a:t> Zagreb, </a:t>
            </a:r>
            <a:r>
              <a:rPr lang="hr-HR" sz="1500" dirty="0" err="1"/>
              <a:t>School</a:t>
            </a:r>
            <a:r>
              <a:rPr lang="hr-HR" sz="1500" dirty="0"/>
              <a:t> </a:t>
            </a:r>
            <a:r>
              <a:rPr lang="hr-HR" sz="1500" dirty="0" err="1"/>
              <a:t>of</a:t>
            </a:r>
            <a:r>
              <a:rPr lang="hr-HR" sz="1500" dirty="0"/>
              <a:t> Medicine</a:t>
            </a:r>
            <a:endParaRPr lang="en-US" sz="1500" dirty="0"/>
          </a:p>
        </p:txBody>
      </p:sp>
      <p:pic>
        <p:nvPicPr>
          <p:cNvPr id="9" name="Slika 8">
            <a:extLst>
              <a:ext uri="{FF2B5EF4-FFF2-40B4-BE49-F238E27FC236}">
                <a16:creationId xmlns:a16="http://schemas.microsoft.com/office/drawing/2014/main" id="{A08141BD-6AF1-B63C-6126-9B8D7BAB9FE7}"/>
              </a:ext>
            </a:extLst>
          </p:cNvPr>
          <p:cNvPicPr>
            <a:picLocks noChangeAspect="1"/>
          </p:cNvPicPr>
          <p:nvPr/>
        </p:nvPicPr>
        <p:blipFill>
          <a:blip r:embed="rId3"/>
          <a:stretch>
            <a:fillRect/>
          </a:stretch>
        </p:blipFill>
        <p:spPr>
          <a:xfrm>
            <a:off x="9412482" y="1455074"/>
            <a:ext cx="7916769" cy="3940017"/>
          </a:xfrm>
          <a:prstGeom prst="rect">
            <a:avLst/>
          </a:prstGeom>
        </p:spPr>
      </p:pic>
      <p:sp>
        <p:nvSpPr>
          <p:cNvPr id="14" name="TekstniOkvir 13">
            <a:extLst>
              <a:ext uri="{FF2B5EF4-FFF2-40B4-BE49-F238E27FC236}">
                <a16:creationId xmlns:a16="http://schemas.microsoft.com/office/drawing/2014/main" id="{058DBB2C-D058-1132-6450-1873C5BCC404}"/>
              </a:ext>
            </a:extLst>
          </p:cNvPr>
          <p:cNvSpPr txBox="1"/>
          <p:nvPr/>
        </p:nvSpPr>
        <p:spPr>
          <a:xfrm>
            <a:off x="9336701" y="5217351"/>
            <a:ext cx="8698955" cy="323165"/>
          </a:xfrm>
          <a:prstGeom prst="rect">
            <a:avLst/>
          </a:prstGeom>
          <a:noFill/>
        </p:spPr>
        <p:txBody>
          <a:bodyPr wrap="square" rtlCol="0">
            <a:spAutoFit/>
          </a:bodyPr>
          <a:lstStyle/>
          <a:p>
            <a:r>
              <a:rPr lang="en-US" sz="1500" dirty="0">
                <a:solidFill>
                  <a:srgbClr val="646464"/>
                </a:solidFill>
              </a:rPr>
              <a:t>Chart 1.: Prevalence of DLCO impairment and restrictive pattern in</a:t>
            </a:r>
            <a:r>
              <a:rPr lang="hr-HR" sz="1500" dirty="0">
                <a:solidFill>
                  <a:srgbClr val="646464"/>
                </a:solidFill>
              </a:rPr>
              <a:t> </a:t>
            </a:r>
            <a:r>
              <a:rPr lang="hr-HR" sz="1500" dirty="0" err="1">
                <a:solidFill>
                  <a:srgbClr val="646464"/>
                </a:solidFill>
              </a:rPr>
              <a:t>the</a:t>
            </a:r>
            <a:r>
              <a:rPr lang="en-US" sz="1500" dirty="0">
                <a:solidFill>
                  <a:srgbClr val="646464"/>
                </a:solidFill>
              </a:rPr>
              <a:t> early and late recovery phase </a:t>
            </a:r>
          </a:p>
        </p:txBody>
      </p:sp>
      <p:sp>
        <p:nvSpPr>
          <p:cNvPr id="18" name="TekstniOkvir 17">
            <a:extLst>
              <a:ext uri="{FF2B5EF4-FFF2-40B4-BE49-F238E27FC236}">
                <a16:creationId xmlns:a16="http://schemas.microsoft.com/office/drawing/2014/main" id="{176D7D54-16C3-EE4A-5FAF-A0DD67CF84B9}"/>
              </a:ext>
            </a:extLst>
          </p:cNvPr>
          <p:cNvSpPr txBox="1"/>
          <p:nvPr/>
        </p:nvSpPr>
        <p:spPr>
          <a:xfrm>
            <a:off x="439445" y="719568"/>
            <a:ext cx="17305149" cy="346249"/>
          </a:xfrm>
          <a:prstGeom prst="rect">
            <a:avLst/>
          </a:prstGeom>
          <a:noFill/>
        </p:spPr>
        <p:txBody>
          <a:bodyPr wrap="square" rtlCol="0">
            <a:spAutoFit/>
          </a:bodyPr>
          <a:lstStyle/>
          <a:p>
            <a:r>
              <a:rPr lang="hr-HR" sz="1650" dirty="0">
                <a:solidFill>
                  <a:schemeClr val="accent1"/>
                </a:solidFill>
              </a:rPr>
              <a:t>TOLIĆ E.¹, Basara L.¹, Janković </a:t>
            </a:r>
            <a:r>
              <a:rPr lang="hr-HR" sz="1650" dirty="0" err="1">
                <a:solidFill>
                  <a:schemeClr val="accent1"/>
                </a:solidFill>
              </a:rPr>
              <a:t>Makek</a:t>
            </a:r>
            <a:r>
              <a:rPr lang="hr-HR" sz="1650" dirty="0">
                <a:solidFill>
                  <a:schemeClr val="accent1"/>
                </a:solidFill>
              </a:rPr>
              <a:t> M.¹</a:t>
            </a:r>
            <a:r>
              <a:rPr lang="ar-AE" sz="1650" dirty="0">
                <a:solidFill>
                  <a:schemeClr val="accent1"/>
                </a:solidFill>
              </a:rPr>
              <a:t>٫²</a:t>
            </a:r>
            <a:r>
              <a:rPr lang="hr-HR" sz="1650" dirty="0">
                <a:solidFill>
                  <a:schemeClr val="accent1"/>
                </a:solidFill>
                <a:sym typeface="Symbol" panose="05050102010706020507" pitchFamily="18" charset="2"/>
              </a:rPr>
              <a:t> ,</a:t>
            </a:r>
            <a:r>
              <a:rPr lang="hr-HR" sz="1650" dirty="0">
                <a:solidFill>
                  <a:schemeClr val="accent1"/>
                </a:solidFill>
              </a:rPr>
              <a:t> Hećimović A.¹, Butorac-</a:t>
            </a:r>
            <a:r>
              <a:rPr lang="hr-HR" sz="1650" dirty="0" err="1">
                <a:solidFill>
                  <a:schemeClr val="accent1"/>
                </a:solidFill>
              </a:rPr>
              <a:t>Petanjek</a:t>
            </a:r>
            <a:r>
              <a:rPr lang="hr-HR" sz="1650" dirty="0">
                <a:solidFill>
                  <a:schemeClr val="accent1"/>
                </a:solidFill>
              </a:rPr>
              <a:t> B.¹, </a:t>
            </a:r>
            <a:r>
              <a:rPr lang="hr-HR" sz="1650" dirty="0" err="1">
                <a:solidFill>
                  <a:schemeClr val="accent1"/>
                </a:solidFill>
              </a:rPr>
              <a:t>Jalušić</a:t>
            </a:r>
            <a:r>
              <a:rPr lang="hr-HR" sz="1650" dirty="0">
                <a:solidFill>
                  <a:schemeClr val="accent1"/>
                </a:solidFill>
              </a:rPr>
              <a:t> </a:t>
            </a:r>
            <a:r>
              <a:rPr lang="hr-HR" sz="1650" dirty="0" err="1">
                <a:solidFill>
                  <a:schemeClr val="accent1"/>
                </a:solidFill>
              </a:rPr>
              <a:t>Glunčić</a:t>
            </a:r>
            <a:r>
              <a:rPr lang="hr-HR" sz="1650" dirty="0">
                <a:solidFill>
                  <a:schemeClr val="accent1"/>
                </a:solidFill>
              </a:rPr>
              <a:t> T.¹, </a:t>
            </a:r>
            <a:r>
              <a:rPr lang="hr-HR" sz="1650" dirty="0" err="1">
                <a:solidFill>
                  <a:schemeClr val="accent1"/>
                </a:solidFill>
              </a:rPr>
              <a:t>Muršić</a:t>
            </a:r>
            <a:r>
              <a:rPr lang="hr-HR" sz="1650" dirty="0">
                <a:solidFill>
                  <a:schemeClr val="accent1"/>
                </a:solidFill>
              </a:rPr>
              <a:t> D.¹, Boras Z.¹, </a:t>
            </a:r>
            <a:r>
              <a:rPr lang="hr-HR" sz="1650" dirty="0" err="1">
                <a:solidFill>
                  <a:schemeClr val="accent1"/>
                </a:solidFill>
              </a:rPr>
              <a:t>Darapi</a:t>
            </a:r>
            <a:r>
              <a:rPr lang="hr-HR" sz="1650" dirty="0">
                <a:solidFill>
                  <a:schemeClr val="accent1"/>
                </a:solidFill>
              </a:rPr>
              <a:t> D.¹, Radić V.², </a:t>
            </a:r>
            <a:r>
              <a:rPr lang="hr-HR" sz="1650" dirty="0" err="1">
                <a:solidFill>
                  <a:schemeClr val="accent1"/>
                </a:solidFill>
              </a:rPr>
              <a:t>Doder</a:t>
            </a:r>
            <a:r>
              <a:rPr lang="hr-HR" sz="1650" dirty="0">
                <a:solidFill>
                  <a:schemeClr val="accent1"/>
                </a:solidFill>
              </a:rPr>
              <a:t> F.², Vukić </a:t>
            </a:r>
            <a:r>
              <a:rPr lang="hr-HR" sz="1650" dirty="0" err="1">
                <a:solidFill>
                  <a:schemeClr val="accent1"/>
                </a:solidFill>
              </a:rPr>
              <a:t>Dugac</a:t>
            </a:r>
            <a:r>
              <a:rPr lang="hr-HR" sz="1650" dirty="0">
                <a:solidFill>
                  <a:schemeClr val="accent1"/>
                </a:solidFill>
              </a:rPr>
              <a:t> A. ¹</a:t>
            </a:r>
            <a:r>
              <a:rPr lang="ar-AE" sz="1650" dirty="0">
                <a:solidFill>
                  <a:schemeClr val="accent1"/>
                </a:solidFill>
              </a:rPr>
              <a:t>٫²</a:t>
            </a:r>
            <a:r>
              <a:rPr lang="hr-HR" sz="1650" dirty="0">
                <a:solidFill>
                  <a:schemeClr val="accent1"/>
                </a:solidFill>
                <a:sym typeface="Symbol" panose="05050102010706020507" pitchFamily="18" charset="2"/>
              </a:rPr>
              <a:t> </a:t>
            </a:r>
            <a:r>
              <a:rPr lang="hr-HR" sz="1650" dirty="0">
                <a:solidFill>
                  <a:schemeClr val="accent1"/>
                </a:solidFill>
              </a:rPr>
              <a:t>, </a:t>
            </a:r>
            <a:r>
              <a:rPr lang="hr-HR" sz="1650" dirty="0" err="1">
                <a:solidFill>
                  <a:schemeClr val="accent1"/>
                </a:solidFill>
              </a:rPr>
              <a:t>Pavliša</a:t>
            </a:r>
            <a:r>
              <a:rPr lang="hr-HR" sz="1650" dirty="0">
                <a:solidFill>
                  <a:schemeClr val="accent1"/>
                </a:solidFill>
              </a:rPr>
              <a:t> G.¹</a:t>
            </a:r>
            <a:r>
              <a:rPr lang="ar-AE" sz="1650" dirty="0">
                <a:solidFill>
                  <a:schemeClr val="accent1"/>
                </a:solidFill>
              </a:rPr>
              <a:t>٫²</a:t>
            </a:r>
            <a:r>
              <a:rPr lang="hr-HR" sz="1650" dirty="0">
                <a:solidFill>
                  <a:schemeClr val="accent1"/>
                </a:solidFill>
              </a:rPr>
              <a:t>, </a:t>
            </a:r>
            <a:r>
              <a:rPr lang="hr-HR" sz="1650" dirty="0" err="1">
                <a:solidFill>
                  <a:schemeClr val="accent1"/>
                </a:solidFill>
              </a:rPr>
              <a:t>Samaržija</a:t>
            </a:r>
            <a:r>
              <a:rPr lang="hr-HR" sz="1650" dirty="0">
                <a:solidFill>
                  <a:schemeClr val="accent1"/>
                </a:solidFill>
              </a:rPr>
              <a:t> M.¹</a:t>
            </a:r>
            <a:r>
              <a:rPr lang="ar-AE" sz="1650" dirty="0">
                <a:solidFill>
                  <a:schemeClr val="accent1"/>
                </a:solidFill>
              </a:rPr>
              <a:t>٫²</a:t>
            </a:r>
            <a:endParaRPr lang="en-US" sz="1650" dirty="0"/>
          </a:p>
        </p:txBody>
      </p:sp>
    </p:spTree>
    <p:extLst>
      <p:ext uri="{BB962C8B-B14F-4D97-AF65-F5344CB8AC3E}">
        <p14:creationId xmlns:p14="http://schemas.microsoft.com/office/powerpoint/2010/main" val="3407923281"/>
      </p:ext>
    </p:extLst>
  </p:cSld>
  <p:clrMapOvr>
    <a:masterClrMapping/>
  </p:clrMapOvr>
</p:sld>
</file>

<file path=ppt/theme/theme1.xml><?xml version="1.0" encoding="utf-8"?>
<a:theme xmlns:a="http://schemas.openxmlformats.org/drawingml/2006/main" name="Tema sustava Office">
  <a:themeElements>
    <a:clrScheme name="Tema sustava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sustava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sustava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12802</TotalTime>
  <Words>889</Words>
  <Application>Microsoft Office PowerPoint</Application>
  <PresentationFormat>Prilagođeno</PresentationFormat>
  <Paragraphs>19</Paragraphs>
  <Slides>1</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vt:i4>
      </vt:variant>
    </vt:vector>
  </HeadingPairs>
  <TitlesOfParts>
    <vt:vector size="5" baseType="lpstr">
      <vt:lpstr>Arial</vt:lpstr>
      <vt:lpstr>Calibri</vt:lpstr>
      <vt:lpstr>Calibri Light</vt:lpstr>
      <vt:lpstr>Tema sustava Office</vt:lpstr>
      <vt:lpstr>Prevalence of pulmonary function disorders in the first 12 months after acute COVID-19 disease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year follow-up on respiratory function among post-COVID-19 patients</dc:title>
  <dc:creator>Pero Tolić</dc:creator>
  <cp:lastModifiedBy>Pero Tolić</cp:lastModifiedBy>
  <cp:revision>31</cp:revision>
  <dcterms:created xsi:type="dcterms:W3CDTF">2022-04-23T11:12:26Z</dcterms:created>
  <dcterms:modified xsi:type="dcterms:W3CDTF">2022-05-22T17:19:36Z</dcterms:modified>
</cp:coreProperties>
</file>