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C4D4"/>
    <a:srgbClr val="EEA5C0"/>
    <a:srgbClr val="3C4C6F"/>
    <a:srgbClr val="425374"/>
    <a:srgbClr val="3C4B67"/>
    <a:srgbClr val="EDA5BF"/>
    <a:srgbClr val="384663"/>
    <a:srgbClr val="272B37"/>
    <a:srgbClr val="3F4B6A"/>
    <a:srgbClr val="3543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8" d="100"/>
          <a:sy n="128" d="100"/>
        </p:scale>
        <p:origin x="-1928" y="-1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DAB0-6171-49D7-B041-8E2020096B74}" type="datetimeFigureOut">
              <a:rPr lang="it-IT" smtClean="0"/>
              <a:t>11/05/2022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72-50F2-439F-BF91-47F2F947444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19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DAB0-6171-49D7-B041-8E2020096B74}" type="datetimeFigureOut">
              <a:rPr lang="it-IT" smtClean="0"/>
              <a:t>11/05/2022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72-50F2-439F-BF91-47F2F947444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17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DAB0-6171-49D7-B041-8E2020096B74}" type="datetimeFigureOut">
              <a:rPr lang="it-IT" smtClean="0"/>
              <a:t>11/05/2022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72-50F2-439F-BF91-47F2F947444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04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DAB0-6171-49D7-B041-8E2020096B74}" type="datetimeFigureOut">
              <a:rPr lang="it-IT" smtClean="0"/>
              <a:t>11/05/2022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72-50F2-439F-BF91-47F2F947444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18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DAB0-6171-49D7-B041-8E2020096B74}" type="datetimeFigureOut">
              <a:rPr lang="it-IT" smtClean="0"/>
              <a:t>11/05/2022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72-50F2-439F-BF91-47F2F947444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59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DAB0-6171-49D7-B041-8E2020096B74}" type="datetimeFigureOut">
              <a:rPr lang="it-IT" smtClean="0"/>
              <a:t>11/05/2022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72-50F2-439F-BF91-47F2F947444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19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DAB0-6171-49D7-B041-8E2020096B74}" type="datetimeFigureOut">
              <a:rPr lang="it-IT" smtClean="0"/>
              <a:t>11/05/2022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72-50F2-439F-BF91-47F2F947444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38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DAB0-6171-49D7-B041-8E2020096B74}" type="datetimeFigureOut">
              <a:rPr lang="it-IT" smtClean="0"/>
              <a:t>11/05/2022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72-50F2-439F-BF91-47F2F947444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38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DAB0-6171-49D7-B041-8E2020096B74}" type="datetimeFigureOut">
              <a:rPr lang="it-IT" smtClean="0"/>
              <a:t>11/05/2022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72-50F2-439F-BF91-47F2F947444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26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DAB0-6171-49D7-B041-8E2020096B74}" type="datetimeFigureOut">
              <a:rPr lang="it-IT" smtClean="0"/>
              <a:t>11/05/2022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72-50F2-439F-BF91-47F2F947444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33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DAB0-6171-49D7-B041-8E2020096B74}" type="datetimeFigureOut">
              <a:rPr lang="it-IT" smtClean="0"/>
              <a:t>11/05/2022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CB72-50F2-439F-BF91-47F2F947444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78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DAB0-6171-49D7-B041-8E2020096B74}" type="datetimeFigureOut">
              <a:rPr lang="it-IT" smtClean="0"/>
              <a:t>11/05/2022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FCB72-50F2-439F-BF91-47F2F947444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944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D1AEFE1-398A-419A-BA77-036E473499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" t="10233" r="57"/>
          <a:stretch/>
        </p:blipFill>
        <p:spPr>
          <a:xfrm>
            <a:off x="0" y="0"/>
            <a:ext cx="12692560" cy="7139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A27D5FE-EA72-4931-BCFF-29E92335E71B}"/>
              </a:ext>
            </a:extLst>
          </p:cNvPr>
          <p:cNvSpPr/>
          <p:nvPr/>
        </p:nvSpPr>
        <p:spPr>
          <a:xfrm>
            <a:off x="6123328" y="21608"/>
            <a:ext cx="548400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b="1" dirty="0">
                <a:latin typeface="Garamond" panose="02020404030301010803" pitchFamily="18" charset="0"/>
              </a:rPr>
              <a:t>EPIDEMIOLOGIJA RAKA DOJKE U CRNOJ GORI</a:t>
            </a:r>
            <a:endParaRPr lang="sr-Latn-ME" b="1" dirty="0">
              <a:latin typeface="Garamond" panose="02020404030301010803" pitchFamily="18" charset="0"/>
            </a:endParaRPr>
          </a:p>
          <a:p>
            <a:pPr algn="ctr"/>
            <a:r>
              <a:rPr lang="it-IT" sz="1500" dirty="0">
                <a:latin typeface="Garamond" panose="02020404030301010803" pitchFamily="18" charset="0"/>
              </a:rPr>
              <a:t>SA FOKUSOM NA RANU PREVENCIJU </a:t>
            </a:r>
            <a:endParaRPr lang="sr-Latn-ME" sz="1500" dirty="0">
              <a:latin typeface="Garamond" panose="02020404030301010803" pitchFamily="18" charset="0"/>
            </a:endParaRPr>
          </a:p>
          <a:p>
            <a:pPr algn="ctr"/>
            <a:r>
              <a:rPr lang="it-IT" sz="1500" dirty="0">
                <a:latin typeface="Garamond" panose="02020404030301010803" pitchFamily="18" charset="0"/>
              </a:rPr>
              <a:t>KAKO BI SE IZBJEGLA PRERANA SMRTNOST, </a:t>
            </a:r>
          </a:p>
          <a:p>
            <a:pPr algn="ctr"/>
            <a:r>
              <a:rPr lang="it-IT" sz="1500" dirty="0">
                <a:latin typeface="Garamond" panose="02020404030301010803" pitchFamily="18" charset="0"/>
              </a:rPr>
              <a:t>SMANJILA BOLEST I POBOLJ</a:t>
            </a:r>
            <a:r>
              <a:rPr lang="sr-Latn-ME" sz="1500" dirty="0">
                <a:latin typeface="Garamond" panose="02020404030301010803" pitchFamily="18" charset="0"/>
              </a:rPr>
              <a:t>ŠAO KVALITET ŽIVOTA</a:t>
            </a:r>
            <a:endParaRPr lang="it-IT" sz="1500" dirty="0">
              <a:latin typeface="Garamond" panose="020204040303010108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BCB4B1-9732-4618-8E17-B67B81160CCE}"/>
              </a:ext>
            </a:extLst>
          </p:cNvPr>
          <p:cNvSpPr/>
          <p:nvPr/>
        </p:nvSpPr>
        <p:spPr>
          <a:xfrm>
            <a:off x="192774" y="4850964"/>
            <a:ext cx="3209789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fi-FI" b="1" dirty="0">
                <a:latin typeface="Garamond" panose="02020404030301010803" pitchFamily="18" charset="0"/>
              </a:rPr>
              <a:t>SAVELJI</a:t>
            </a:r>
            <a:r>
              <a:rPr lang="sr-Latn-ME" b="1" dirty="0">
                <a:latin typeface="Garamond" panose="02020404030301010803" pitchFamily="18" charset="0"/>
              </a:rPr>
              <a:t>Ć</a:t>
            </a:r>
            <a:r>
              <a:rPr lang="fi-FI" b="1" dirty="0">
                <a:latin typeface="Garamond" panose="02020404030301010803" pitchFamily="18" charset="0"/>
              </a:rPr>
              <a:t> M</a:t>
            </a:r>
            <a:r>
              <a:rPr lang="sr-Latn-ME" b="1" dirty="0">
                <a:latin typeface="Garamond" panose="02020404030301010803" pitchFamily="18" charset="0"/>
              </a:rPr>
              <a:t>. </a:t>
            </a:r>
            <a:r>
              <a:rPr lang="fi-FI" b="1" baseline="30000" dirty="0">
                <a:latin typeface="Garamond" panose="02020404030301010803" pitchFamily="18" charset="0"/>
              </a:rPr>
              <a:t>2, 1</a:t>
            </a:r>
            <a:r>
              <a:rPr lang="sr-Latn-ME" b="1" baseline="30000" dirty="0">
                <a:latin typeface="Garamond" panose="02020404030301010803" pitchFamily="18" charset="0"/>
              </a:rPr>
              <a:t> </a:t>
            </a:r>
            <a:r>
              <a:rPr lang="fi-FI" b="1" dirty="0">
                <a:latin typeface="Garamond" panose="02020404030301010803" pitchFamily="18" charset="0"/>
              </a:rPr>
              <a:t>, P</a:t>
            </a:r>
            <a:r>
              <a:rPr lang="sr-Latn-ME" b="1" dirty="0" err="1">
                <a:latin typeface="Garamond" panose="02020404030301010803" pitchFamily="18" charset="0"/>
              </a:rPr>
              <a:t>eličić</a:t>
            </a:r>
            <a:r>
              <a:rPr lang="fi-FI" b="1" dirty="0">
                <a:latin typeface="Garamond" panose="02020404030301010803" pitchFamily="18" charset="0"/>
              </a:rPr>
              <a:t> D</a:t>
            </a:r>
            <a:r>
              <a:rPr lang="sr-Latn-ME" b="1" dirty="0">
                <a:latin typeface="Garamond" panose="02020404030301010803" pitchFamily="18" charset="0"/>
              </a:rPr>
              <a:t>. </a:t>
            </a:r>
            <a:r>
              <a:rPr lang="fi-FI" b="1" baseline="30000" dirty="0">
                <a:latin typeface="Garamond" panose="02020404030301010803" pitchFamily="18" charset="0"/>
              </a:rPr>
              <a:t>1, 2</a:t>
            </a:r>
            <a:endParaRPr lang="it-IT" b="1" dirty="0">
              <a:latin typeface="Garamond" panose="02020404030301010803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287F6F-B6DF-481E-81A0-2C36E82C8EC2}"/>
              </a:ext>
            </a:extLst>
          </p:cNvPr>
          <p:cNvSpPr/>
          <p:nvPr/>
        </p:nvSpPr>
        <p:spPr>
          <a:xfrm>
            <a:off x="192774" y="5220296"/>
            <a:ext cx="4814550" cy="141577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br>
              <a:rPr lang="it-IT" sz="1600" b="1" i="1" dirty="0">
                <a:latin typeface="Garamond" panose="02020404030301010803" pitchFamily="18" charset="0"/>
              </a:rPr>
            </a:br>
            <a:r>
              <a:rPr lang="it-IT" sz="1400" b="1" baseline="30000" dirty="0">
                <a:latin typeface="Garamond" panose="02020404030301010803" pitchFamily="18" charset="0"/>
              </a:rPr>
              <a:t>1</a:t>
            </a:r>
            <a:r>
              <a:rPr lang="it-IT" sz="1400" b="1" dirty="0">
                <a:latin typeface="Garamond" panose="02020404030301010803" pitchFamily="18" charset="0"/>
              </a:rPr>
              <a:t> </a:t>
            </a:r>
            <a:r>
              <a:rPr lang="it-IT" sz="1400" b="1" dirty="0" err="1">
                <a:latin typeface="Garamond" panose="02020404030301010803" pitchFamily="18" charset="0"/>
              </a:rPr>
              <a:t>Klinički</a:t>
            </a:r>
            <a:r>
              <a:rPr lang="it-IT" sz="1400" b="1" dirty="0">
                <a:latin typeface="Garamond" panose="02020404030301010803" pitchFamily="18" charset="0"/>
              </a:rPr>
              <a:t> </a:t>
            </a:r>
            <a:r>
              <a:rPr lang="it-IT" sz="1400" b="1" dirty="0" err="1">
                <a:latin typeface="Garamond" panose="02020404030301010803" pitchFamily="18" charset="0"/>
              </a:rPr>
              <a:t>centar</a:t>
            </a:r>
            <a:r>
              <a:rPr lang="it-IT" sz="1400" b="1" dirty="0">
                <a:latin typeface="Garamond" panose="02020404030301010803" pitchFamily="18" charset="0"/>
              </a:rPr>
              <a:t> </a:t>
            </a:r>
            <a:r>
              <a:rPr lang="it-IT" sz="1400" b="1" dirty="0" err="1">
                <a:latin typeface="Garamond" panose="02020404030301010803" pitchFamily="18" charset="0"/>
              </a:rPr>
              <a:t>Crne</a:t>
            </a:r>
            <a:r>
              <a:rPr lang="it-IT" sz="1400" b="1" dirty="0">
                <a:latin typeface="Garamond" panose="02020404030301010803" pitchFamily="18" charset="0"/>
              </a:rPr>
              <a:t> Gore, Podgorica</a:t>
            </a:r>
            <a:r>
              <a:rPr lang="sr-Latn-ME" sz="1400" b="1" dirty="0">
                <a:latin typeface="Garamond" panose="02020404030301010803" pitchFamily="18" charset="0"/>
              </a:rPr>
              <a:t>, Crna Gora</a:t>
            </a:r>
            <a:r>
              <a:rPr lang="it-IT" sz="1400" b="1" dirty="0">
                <a:latin typeface="Garamond" panose="02020404030301010803" pitchFamily="18" charset="0"/>
              </a:rPr>
              <a:t> </a:t>
            </a:r>
            <a:br>
              <a:rPr lang="it-IT" sz="1400" b="1" dirty="0">
                <a:latin typeface="Garamond" panose="02020404030301010803" pitchFamily="18" charset="0"/>
              </a:rPr>
            </a:br>
            <a:r>
              <a:rPr lang="it-IT" sz="1400" b="1" dirty="0">
                <a:latin typeface="Garamond" panose="02020404030301010803" pitchFamily="18" charset="0"/>
              </a:rPr>
              <a:t>    • </a:t>
            </a:r>
            <a:r>
              <a:rPr lang="it-IT" sz="1400" b="1" dirty="0" err="1">
                <a:latin typeface="Garamond" panose="02020404030301010803" pitchFamily="18" charset="0"/>
              </a:rPr>
              <a:t>Klinički</a:t>
            </a:r>
            <a:r>
              <a:rPr lang="it-IT" sz="1400" b="1" dirty="0">
                <a:latin typeface="Garamond" panose="02020404030301010803" pitchFamily="18" charset="0"/>
              </a:rPr>
              <a:t> </a:t>
            </a:r>
            <a:r>
              <a:rPr lang="it-IT" sz="1400" b="1" dirty="0" err="1">
                <a:latin typeface="Garamond" panose="02020404030301010803" pitchFamily="18" charset="0"/>
              </a:rPr>
              <a:t>centar</a:t>
            </a:r>
            <a:r>
              <a:rPr lang="it-IT" sz="1400" b="1" dirty="0">
                <a:latin typeface="Garamond" panose="02020404030301010803" pitchFamily="18" charset="0"/>
              </a:rPr>
              <a:t> </a:t>
            </a:r>
            <a:r>
              <a:rPr lang="it-IT" sz="1400" b="1" dirty="0" err="1">
                <a:latin typeface="Garamond" panose="02020404030301010803" pitchFamily="18" charset="0"/>
              </a:rPr>
              <a:t>Crne</a:t>
            </a:r>
            <a:r>
              <a:rPr lang="it-IT" sz="1400" b="1" dirty="0">
                <a:latin typeface="Garamond" panose="02020404030301010803" pitchFamily="18" charset="0"/>
              </a:rPr>
              <a:t> Gore, Podgorica</a:t>
            </a:r>
            <a:r>
              <a:rPr lang="sr-Latn-ME" sz="1400" b="1" dirty="0">
                <a:latin typeface="Garamond" panose="02020404030301010803" pitchFamily="18" charset="0"/>
              </a:rPr>
              <a:t>, Crna Gora</a:t>
            </a:r>
          </a:p>
          <a:p>
            <a:br>
              <a:rPr lang="it-IT" sz="1400" b="1" dirty="0">
                <a:latin typeface="Garamond" panose="02020404030301010803" pitchFamily="18" charset="0"/>
              </a:rPr>
            </a:br>
            <a:r>
              <a:rPr lang="it-IT" sz="1400" b="1" baseline="30000" dirty="0">
                <a:latin typeface="Garamond" panose="02020404030301010803" pitchFamily="18" charset="0"/>
              </a:rPr>
              <a:t>2</a:t>
            </a:r>
            <a:r>
              <a:rPr lang="it-IT" sz="1400" b="1" dirty="0">
                <a:latin typeface="Garamond" panose="02020404030301010803" pitchFamily="18" charset="0"/>
              </a:rPr>
              <a:t> </a:t>
            </a:r>
            <a:r>
              <a:rPr lang="it-IT" sz="1400" b="1" dirty="0" err="1">
                <a:latin typeface="Garamond" panose="02020404030301010803" pitchFamily="18" charset="0"/>
              </a:rPr>
              <a:t>Medicinski</a:t>
            </a:r>
            <a:r>
              <a:rPr lang="it-IT" sz="1400" b="1" dirty="0">
                <a:latin typeface="Garamond" panose="02020404030301010803" pitchFamily="18" charset="0"/>
              </a:rPr>
              <a:t> </a:t>
            </a:r>
            <a:r>
              <a:rPr lang="it-IT" sz="1400" b="1" dirty="0" err="1">
                <a:latin typeface="Garamond" panose="02020404030301010803" pitchFamily="18" charset="0"/>
              </a:rPr>
              <a:t>fakultet</a:t>
            </a:r>
            <a:r>
              <a:rPr lang="it-IT" sz="1400" b="1" dirty="0">
                <a:latin typeface="Garamond" panose="02020404030301010803" pitchFamily="18" charset="0"/>
              </a:rPr>
              <a:t>, Podgorica</a:t>
            </a:r>
            <a:r>
              <a:rPr lang="sr-Latn-ME" sz="1400" b="1" dirty="0">
                <a:latin typeface="Garamond" panose="02020404030301010803" pitchFamily="18" charset="0"/>
              </a:rPr>
              <a:t>, </a:t>
            </a:r>
            <a:r>
              <a:rPr lang="it-IT" sz="1400" b="1" dirty="0" err="1">
                <a:latin typeface="Garamond" panose="02020404030301010803" pitchFamily="18" charset="0"/>
              </a:rPr>
              <a:t>Univerzitet</a:t>
            </a:r>
            <a:r>
              <a:rPr lang="it-IT" sz="1400" b="1" dirty="0">
                <a:latin typeface="Garamond" panose="02020404030301010803" pitchFamily="18" charset="0"/>
              </a:rPr>
              <a:t> </a:t>
            </a:r>
            <a:r>
              <a:rPr lang="it-IT" sz="1400" b="1" dirty="0" err="1">
                <a:latin typeface="Garamond" panose="02020404030301010803" pitchFamily="18" charset="0"/>
              </a:rPr>
              <a:t>Crne</a:t>
            </a:r>
            <a:r>
              <a:rPr lang="it-IT" sz="1400" b="1" dirty="0">
                <a:latin typeface="Garamond" panose="02020404030301010803" pitchFamily="18" charset="0"/>
              </a:rPr>
              <a:t> Gore</a:t>
            </a:r>
            <a:br>
              <a:rPr lang="it-IT" sz="1400" b="1" dirty="0">
                <a:latin typeface="Garamond" panose="02020404030301010803" pitchFamily="18" charset="0"/>
              </a:rPr>
            </a:br>
            <a:r>
              <a:rPr lang="it-IT" sz="1400" b="1" dirty="0">
                <a:latin typeface="Garamond" panose="02020404030301010803" pitchFamily="18" charset="0"/>
              </a:rPr>
              <a:t>    • </a:t>
            </a:r>
            <a:r>
              <a:rPr lang="it-IT" sz="1400" b="1" dirty="0" err="1">
                <a:latin typeface="Garamond" panose="02020404030301010803" pitchFamily="18" charset="0"/>
              </a:rPr>
              <a:t>Visoka</a:t>
            </a:r>
            <a:r>
              <a:rPr lang="it-IT" sz="1400" b="1" dirty="0">
                <a:latin typeface="Garamond" panose="02020404030301010803" pitchFamily="18" charset="0"/>
              </a:rPr>
              <a:t> </a:t>
            </a:r>
            <a:r>
              <a:rPr lang="it-IT" sz="1400" b="1" dirty="0" err="1">
                <a:latin typeface="Garamond" panose="02020404030301010803" pitchFamily="18" charset="0"/>
              </a:rPr>
              <a:t>medicinska</a:t>
            </a:r>
            <a:r>
              <a:rPr lang="it-IT" sz="1400" b="1" dirty="0">
                <a:latin typeface="Garamond" panose="02020404030301010803" pitchFamily="18" charset="0"/>
              </a:rPr>
              <a:t> </a:t>
            </a:r>
            <a:r>
              <a:rPr lang="it-IT" sz="1400" b="1" dirty="0" err="1">
                <a:latin typeface="Garamond" panose="02020404030301010803" pitchFamily="18" charset="0"/>
              </a:rPr>
              <a:t>skola</a:t>
            </a:r>
            <a:r>
              <a:rPr lang="sr-Latn-ME" sz="1400" b="1" dirty="0">
                <a:latin typeface="Garamond" panose="02020404030301010803" pitchFamily="18" charset="0"/>
              </a:rPr>
              <a:t>, Berane, Univerzitet Crne Gore </a:t>
            </a:r>
            <a:endParaRPr lang="it-IT" sz="1600" b="1" dirty="0">
              <a:latin typeface="Garamond" panose="02020404030301010803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6D38992-1290-4452-B0AD-9F3FFE6B8ADE}"/>
              </a:ext>
            </a:extLst>
          </p:cNvPr>
          <p:cNvSpPr/>
          <p:nvPr/>
        </p:nvSpPr>
        <p:spPr>
          <a:xfrm>
            <a:off x="5618023" y="1306621"/>
            <a:ext cx="338044" cy="1260766"/>
          </a:xfrm>
          <a:prstGeom prst="roundRect">
            <a:avLst/>
          </a:prstGeom>
          <a:solidFill>
            <a:srgbClr val="E6C4D4">
              <a:alpha val="50000"/>
            </a:srgbClr>
          </a:solidFill>
          <a:ln>
            <a:solidFill>
              <a:srgbClr val="3C4C6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r-Latn-ME" sz="1600" b="1" dirty="0">
                <a:solidFill>
                  <a:srgbClr val="394867"/>
                </a:solidFill>
                <a:latin typeface="Garamond" panose="02020404030301010803" pitchFamily="18" charset="0"/>
              </a:rPr>
              <a:t>UVOD</a:t>
            </a:r>
            <a:endParaRPr lang="it-IT" sz="16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F988697-84AA-482A-885C-C12341F74B80}"/>
              </a:ext>
            </a:extLst>
          </p:cNvPr>
          <p:cNvSpPr/>
          <p:nvPr/>
        </p:nvSpPr>
        <p:spPr>
          <a:xfrm>
            <a:off x="5612053" y="2701015"/>
            <a:ext cx="349984" cy="2177540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solidFill>
              <a:srgbClr val="42537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r-Latn-ME" sz="1600" b="1" dirty="0">
                <a:solidFill>
                  <a:srgbClr val="394867"/>
                </a:solidFill>
                <a:latin typeface="Garamond" panose="02020404030301010803" pitchFamily="18" charset="0"/>
              </a:rPr>
              <a:t>RASPRAVA</a:t>
            </a:r>
            <a:endParaRPr lang="it-IT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18819F-58B2-49D7-AC16-247E81598A32}"/>
              </a:ext>
            </a:extLst>
          </p:cNvPr>
          <p:cNvSpPr/>
          <p:nvPr/>
        </p:nvSpPr>
        <p:spPr>
          <a:xfrm>
            <a:off x="6095998" y="1289710"/>
            <a:ext cx="5903228" cy="1277677"/>
          </a:xfrm>
          <a:prstGeom prst="rect">
            <a:avLst/>
          </a:prstGeom>
          <a:solidFill>
            <a:srgbClr val="E6C4D4">
              <a:alpha val="50000"/>
            </a:srgbClr>
          </a:solidFill>
          <a:ln>
            <a:solidFill>
              <a:srgbClr val="3C4C6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Unatoč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velikim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iskoracima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u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liječenju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malignih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bolesti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,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tijek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bolesti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,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liječenje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i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psihički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izazovi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negativno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utječu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na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kvalitetu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života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.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Zdravstveno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stanje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važan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je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element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kvalitete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života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.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Jedan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od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pokazatelja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zdravstvenog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stanja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je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samoprocjena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zdravlja</a:t>
            </a:r>
            <a:r>
              <a:rPr lang="sr-Latn-ME" sz="1600" dirty="0">
                <a:solidFill>
                  <a:srgbClr val="384663"/>
                </a:solidFill>
                <a:latin typeface="Garamond" panose="02020404030301010803" pitchFamily="18" charset="0"/>
              </a:rPr>
              <a:t> kao i brojni eksterni faktori.</a:t>
            </a:r>
            <a:endParaRPr lang="it-IT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316668-CCCD-4F09-B9CB-323F1594449F}"/>
              </a:ext>
            </a:extLst>
          </p:cNvPr>
          <p:cNvSpPr/>
          <p:nvPr/>
        </p:nvSpPr>
        <p:spPr>
          <a:xfrm>
            <a:off x="6095999" y="2705610"/>
            <a:ext cx="5903227" cy="217754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solidFill>
              <a:srgbClr val="42537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Brojne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epidemiološke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studije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identificirale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su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nekoliko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čimbenika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rizika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povezanih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s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razvojem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raka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dojke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,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uključujući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dob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,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obiteljsku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anamnezu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,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reproduktivne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čimbenike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i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hormonski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disbalans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.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Osnovni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cilj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liječenja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žena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s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karcinomom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dojke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nije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samo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omogućiti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oporavak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i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duljinu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preživljavanja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pacijentice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,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već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i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omogućiti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taj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produljeni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život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uz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što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veći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stupanj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rehabilitacije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i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što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bolju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kvalitetu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života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. Rak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dojke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je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najčešći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rak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u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žena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na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svijetu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, a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uzrokuje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oko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20%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smrtnih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slučajeva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u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ženskoj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populaciji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. U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Crnoj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Gori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godišnje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od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raka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dojke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oboli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oko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260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žena</a:t>
            </a:r>
            <a:r>
              <a:rPr lang="sr-Latn-ME" sz="1600" dirty="0">
                <a:solidFill>
                  <a:srgbClr val="384663"/>
                </a:solidFill>
                <a:latin typeface="Garamond" panose="02020404030301010803" pitchFamily="18" charset="0"/>
              </a:rPr>
              <a:t>. </a:t>
            </a:r>
            <a:endParaRPr lang="it-IT" sz="1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746ED4-945C-4930-818E-CC5D00F136B2}"/>
              </a:ext>
            </a:extLst>
          </p:cNvPr>
          <p:cNvSpPr/>
          <p:nvPr/>
        </p:nvSpPr>
        <p:spPr>
          <a:xfrm>
            <a:off x="6095999" y="5035629"/>
            <a:ext cx="5903227" cy="1692429"/>
          </a:xfrm>
          <a:prstGeom prst="rect">
            <a:avLst/>
          </a:prstGeom>
          <a:solidFill>
            <a:srgbClr val="E6C4D4">
              <a:alpha val="50000"/>
            </a:srgbClr>
          </a:solidFill>
          <a:ln>
            <a:solidFill>
              <a:srgbClr val="3C4C6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Latn-ME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Karcinom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dojke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može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se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javiti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u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bilo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kojoj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dobi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, no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najčešća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je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učestalost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u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menopauzi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, a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najmanja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u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ranoj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reproduktivnoj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dobi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,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tj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. u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populaciji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mlađoj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 od 25 </a:t>
            </a:r>
            <a:r>
              <a:rPr lang="it-IT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godina</a:t>
            </a:r>
            <a:r>
              <a:rPr lang="it-IT" sz="1600" dirty="0">
                <a:solidFill>
                  <a:srgbClr val="384663"/>
                </a:solidFill>
                <a:latin typeface="Garamond" panose="02020404030301010803" pitchFamily="18" charset="0"/>
              </a:rPr>
              <a:t>. </a:t>
            </a:r>
            <a:r>
              <a:rPr lang="sr-Latn-ME" sz="1600" dirty="0">
                <a:solidFill>
                  <a:srgbClr val="384663"/>
                </a:solidFill>
                <a:latin typeface="Garamond" panose="02020404030301010803" pitchFamily="18" charset="0"/>
              </a:rPr>
              <a:t>Pored životne dobi, čimbenici rizika povezani sa obolijevanjem vezani su kako za hormonsku neravnotežu i reproduktivne faktore tako i za obiteljsku anamnezu</a:t>
            </a:r>
            <a:r>
              <a:rPr lang="en-US" sz="1600" dirty="0">
                <a:solidFill>
                  <a:srgbClr val="384663"/>
                </a:solidFill>
                <a:latin typeface="Garamond" panose="02020404030301010803" pitchFamily="18" charset="0"/>
              </a:rPr>
              <a:t>, </a:t>
            </a:r>
            <a:r>
              <a:rPr lang="en-US" sz="1600" dirty="0" err="1">
                <a:solidFill>
                  <a:srgbClr val="384663"/>
                </a:solidFill>
                <a:latin typeface="Garamond" panose="02020404030301010803" pitchFamily="18" charset="0"/>
              </a:rPr>
              <a:t>na</a:t>
            </a:r>
            <a:r>
              <a:rPr lang="sr-Latn-ME" sz="1600" dirty="0">
                <a:solidFill>
                  <a:srgbClr val="384663"/>
                </a:solidFill>
                <a:latin typeface="Garamond" panose="02020404030301010803" pitchFamily="18" charset="0"/>
              </a:rPr>
              <a:t>čin ishrane i kvalitetu života. </a:t>
            </a:r>
            <a:endParaRPr lang="it-IT" sz="16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AB16CC1-94B0-4676-850C-CE9D0590C1BA}"/>
              </a:ext>
            </a:extLst>
          </p:cNvPr>
          <p:cNvSpPr/>
          <p:nvPr/>
        </p:nvSpPr>
        <p:spPr>
          <a:xfrm>
            <a:off x="5612053" y="5035630"/>
            <a:ext cx="338044" cy="1692428"/>
          </a:xfrm>
          <a:prstGeom prst="roundRect">
            <a:avLst/>
          </a:prstGeom>
          <a:solidFill>
            <a:srgbClr val="E6C4D4">
              <a:alpha val="50000"/>
            </a:srgbClr>
          </a:solidFill>
          <a:ln>
            <a:solidFill>
              <a:srgbClr val="3C4C6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r-Latn-ME" sz="1400" b="1" dirty="0">
                <a:solidFill>
                  <a:srgbClr val="394867"/>
                </a:solidFill>
                <a:latin typeface="Garamond" panose="02020404030301010803" pitchFamily="18" charset="0"/>
              </a:rPr>
              <a:t>ZAKLJUČAK</a:t>
            </a:r>
            <a:endParaRPr lang="it-IT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B6AC23-4819-4D77-9700-FA44CCCF8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334" y="240790"/>
            <a:ext cx="956233" cy="91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86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242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Vukcevic</dc:creator>
  <cp:lastModifiedBy>Marko</cp:lastModifiedBy>
  <cp:revision>25</cp:revision>
  <dcterms:created xsi:type="dcterms:W3CDTF">2022-05-10T15:52:52Z</dcterms:created>
  <dcterms:modified xsi:type="dcterms:W3CDTF">2022-05-11T18:19:52Z</dcterms:modified>
</cp:coreProperties>
</file>