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9999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AAEC76-77FA-427D-83F8-104395A8B969}" v="117" dt="2022-05-21T21:58:18.8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6" d="100"/>
          <a:sy n="56" d="100"/>
        </p:scale>
        <p:origin x="1044"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18F27-3F48-47E9-AC17-6E8B8C56CAE7}" type="datetimeFigureOut">
              <a:rPr lang="hr-HR" smtClean="0"/>
              <a:t>22.5.2022.</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8E901-8677-4B98-8BF0-55199EFACC57}" type="slidenum">
              <a:rPr lang="hr-HR" smtClean="0"/>
              <a:t>‹#›</a:t>
            </a:fld>
            <a:endParaRPr lang="hr-HR"/>
          </a:p>
        </p:txBody>
      </p:sp>
    </p:spTree>
    <p:extLst>
      <p:ext uri="{BB962C8B-B14F-4D97-AF65-F5344CB8AC3E}">
        <p14:creationId xmlns:p14="http://schemas.microsoft.com/office/powerpoint/2010/main" val="314371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87B9CC5-504D-AEC2-9656-41D334FA3F3A}"/>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FD47428A-0012-E393-C293-176064E1A5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1579BA79-B4DE-0174-A57C-A48D197CDFC4}"/>
              </a:ext>
            </a:extLst>
          </p:cNvPr>
          <p:cNvSpPr>
            <a:spLocks noGrp="1"/>
          </p:cNvSpPr>
          <p:nvPr>
            <p:ph type="dt" sz="half" idx="10"/>
          </p:nvPr>
        </p:nvSpPr>
        <p:spPr/>
        <p:txBody>
          <a:bodyPr/>
          <a:lstStyle/>
          <a:p>
            <a:fld id="{165D61CD-B71C-4D65-9F93-71AA3D043099}" type="datetimeFigureOut">
              <a:rPr lang="hr-HR" smtClean="0"/>
              <a:t>22.5.2022.</a:t>
            </a:fld>
            <a:endParaRPr lang="hr-HR"/>
          </a:p>
        </p:txBody>
      </p:sp>
      <p:sp>
        <p:nvSpPr>
          <p:cNvPr id="5" name="Rezervirano mjesto podnožja 4">
            <a:extLst>
              <a:ext uri="{FF2B5EF4-FFF2-40B4-BE49-F238E27FC236}">
                <a16:creationId xmlns:a16="http://schemas.microsoft.com/office/drawing/2014/main" id="{C717AC65-AE3F-9A44-C201-AAC7A6EA7A86}"/>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94FC2147-F4E4-AB2A-E990-AAD364667F16}"/>
              </a:ext>
            </a:extLst>
          </p:cNvPr>
          <p:cNvSpPr>
            <a:spLocks noGrp="1"/>
          </p:cNvSpPr>
          <p:nvPr>
            <p:ph type="sldNum" sz="quarter" idx="12"/>
          </p:nvPr>
        </p:nvSpPr>
        <p:spPr/>
        <p:txBody>
          <a:bodyPr/>
          <a:lstStyle/>
          <a:p>
            <a:fld id="{ED702CC8-4F84-4F47-AD5B-CC4829B84785}" type="slidenum">
              <a:rPr lang="hr-HR" smtClean="0"/>
              <a:t>‹#›</a:t>
            </a:fld>
            <a:endParaRPr lang="hr-HR"/>
          </a:p>
        </p:txBody>
      </p:sp>
    </p:spTree>
    <p:extLst>
      <p:ext uri="{BB962C8B-B14F-4D97-AF65-F5344CB8AC3E}">
        <p14:creationId xmlns:p14="http://schemas.microsoft.com/office/powerpoint/2010/main" val="67854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E14833C-88CF-D669-674F-702010FEEDA7}"/>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57B902FF-5325-1C18-6B83-035A78CA915B}"/>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7DB1EDBC-ADCE-35BE-EE7B-DE9B82F8F69B}"/>
              </a:ext>
            </a:extLst>
          </p:cNvPr>
          <p:cNvSpPr>
            <a:spLocks noGrp="1"/>
          </p:cNvSpPr>
          <p:nvPr>
            <p:ph type="dt" sz="half" idx="10"/>
          </p:nvPr>
        </p:nvSpPr>
        <p:spPr/>
        <p:txBody>
          <a:bodyPr/>
          <a:lstStyle/>
          <a:p>
            <a:fld id="{165D61CD-B71C-4D65-9F93-71AA3D043099}" type="datetimeFigureOut">
              <a:rPr lang="hr-HR" smtClean="0"/>
              <a:t>22.5.2022.</a:t>
            </a:fld>
            <a:endParaRPr lang="hr-HR"/>
          </a:p>
        </p:txBody>
      </p:sp>
      <p:sp>
        <p:nvSpPr>
          <p:cNvPr id="5" name="Rezervirano mjesto podnožja 4">
            <a:extLst>
              <a:ext uri="{FF2B5EF4-FFF2-40B4-BE49-F238E27FC236}">
                <a16:creationId xmlns:a16="http://schemas.microsoft.com/office/drawing/2014/main" id="{89FCAE65-6039-7196-7A6D-3C19F984FBD2}"/>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ADD47F1D-022D-732E-112E-69F67A66927E}"/>
              </a:ext>
            </a:extLst>
          </p:cNvPr>
          <p:cNvSpPr>
            <a:spLocks noGrp="1"/>
          </p:cNvSpPr>
          <p:nvPr>
            <p:ph type="sldNum" sz="quarter" idx="12"/>
          </p:nvPr>
        </p:nvSpPr>
        <p:spPr/>
        <p:txBody>
          <a:bodyPr/>
          <a:lstStyle/>
          <a:p>
            <a:fld id="{ED702CC8-4F84-4F47-AD5B-CC4829B84785}" type="slidenum">
              <a:rPr lang="hr-HR" smtClean="0"/>
              <a:t>‹#›</a:t>
            </a:fld>
            <a:endParaRPr lang="hr-HR"/>
          </a:p>
        </p:txBody>
      </p:sp>
    </p:spTree>
    <p:extLst>
      <p:ext uri="{BB962C8B-B14F-4D97-AF65-F5344CB8AC3E}">
        <p14:creationId xmlns:p14="http://schemas.microsoft.com/office/powerpoint/2010/main" val="179878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4F70A68D-574E-47AF-D7BC-364D41BD64E4}"/>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A1C826EC-D624-EEEF-31EB-D6F225AEEA83}"/>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518D37AC-C747-283D-412D-551CCB191271}"/>
              </a:ext>
            </a:extLst>
          </p:cNvPr>
          <p:cNvSpPr>
            <a:spLocks noGrp="1"/>
          </p:cNvSpPr>
          <p:nvPr>
            <p:ph type="dt" sz="half" idx="10"/>
          </p:nvPr>
        </p:nvSpPr>
        <p:spPr/>
        <p:txBody>
          <a:bodyPr/>
          <a:lstStyle/>
          <a:p>
            <a:fld id="{165D61CD-B71C-4D65-9F93-71AA3D043099}" type="datetimeFigureOut">
              <a:rPr lang="hr-HR" smtClean="0"/>
              <a:t>22.5.2022.</a:t>
            </a:fld>
            <a:endParaRPr lang="hr-HR"/>
          </a:p>
        </p:txBody>
      </p:sp>
      <p:sp>
        <p:nvSpPr>
          <p:cNvPr id="5" name="Rezervirano mjesto podnožja 4">
            <a:extLst>
              <a:ext uri="{FF2B5EF4-FFF2-40B4-BE49-F238E27FC236}">
                <a16:creationId xmlns:a16="http://schemas.microsoft.com/office/drawing/2014/main" id="{384CFB76-4F66-A319-D1AD-E20267D80AAC}"/>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EFCD9549-3732-AB70-7B40-E8652EA7D84B}"/>
              </a:ext>
            </a:extLst>
          </p:cNvPr>
          <p:cNvSpPr>
            <a:spLocks noGrp="1"/>
          </p:cNvSpPr>
          <p:nvPr>
            <p:ph type="sldNum" sz="quarter" idx="12"/>
          </p:nvPr>
        </p:nvSpPr>
        <p:spPr/>
        <p:txBody>
          <a:bodyPr/>
          <a:lstStyle/>
          <a:p>
            <a:fld id="{ED702CC8-4F84-4F47-AD5B-CC4829B84785}" type="slidenum">
              <a:rPr lang="hr-HR" smtClean="0"/>
              <a:t>‹#›</a:t>
            </a:fld>
            <a:endParaRPr lang="hr-HR"/>
          </a:p>
        </p:txBody>
      </p:sp>
    </p:spTree>
    <p:extLst>
      <p:ext uri="{BB962C8B-B14F-4D97-AF65-F5344CB8AC3E}">
        <p14:creationId xmlns:p14="http://schemas.microsoft.com/office/powerpoint/2010/main" val="86041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4CC6CE-D5DA-4E41-4440-4404AD1E5B67}"/>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3F7882CB-C296-5EC2-E7A3-D411DBAAB53B}"/>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B72BD71E-3C63-B0BD-8478-6DCDB72D7CA6}"/>
              </a:ext>
            </a:extLst>
          </p:cNvPr>
          <p:cNvSpPr>
            <a:spLocks noGrp="1"/>
          </p:cNvSpPr>
          <p:nvPr>
            <p:ph type="dt" sz="half" idx="10"/>
          </p:nvPr>
        </p:nvSpPr>
        <p:spPr/>
        <p:txBody>
          <a:bodyPr/>
          <a:lstStyle/>
          <a:p>
            <a:fld id="{165D61CD-B71C-4D65-9F93-71AA3D043099}" type="datetimeFigureOut">
              <a:rPr lang="hr-HR" smtClean="0"/>
              <a:t>22.5.2022.</a:t>
            </a:fld>
            <a:endParaRPr lang="hr-HR"/>
          </a:p>
        </p:txBody>
      </p:sp>
      <p:sp>
        <p:nvSpPr>
          <p:cNvPr id="5" name="Rezervirano mjesto podnožja 4">
            <a:extLst>
              <a:ext uri="{FF2B5EF4-FFF2-40B4-BE49-F238E27FC236}">
                <a16:creationId xmlns:a16="http://schemas.microsoft.com/office/drawing/2014/main" id="{45BBBD94-CB40-58AA-E313-7187EC410FB7}"/>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D5C9B962-9D48-1414-2F5D-417D51D47C94}"/>
              </a:ext>
            </a:extLst>
          </p:cNvPr>
          <p:cNvSpPr>
            <a:spLocks noGrp="1"/>
          </p:cNvSpPr>
          <p:nvPr>
            <p:ph type="sldNum" sz="quarter" idx="12"/>
          </p:nvPr>
        </p:nvSpPr>
        <p:spPr/>
        <p:txBody>
          <a:bodyPr/>
          <a:lstStyle/>
          <a:p>
            <a:fld id="{ED702CC8-4F84-4F47-AD5B-CC4829B84785}" type="slidenum">
              <a:rPr lang="hr-HR" smtClean="0"/>
              <a:t>‹#›</a:t>
            </a:fld>
            <a:endParaRPr lang="hr-HR"/>
          </a:p>
        </p:txBody>
      </p:sp>
    </p:spTree>
    <p:extLst>
      <p:ext uri="{BB962C8B-B14F-4D97-AF65-F5344CB8AC3E}">
        <p14:creationId xmlns:p14="http://schemas.microsoft.com/office/powerpoint/2010/main" val="465744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8686D9-C2EA-D6C5-69BD-F25E43B9BB8B}"/>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3EDEA75D-0A4F-45FC-15CE-DBF64E876D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3F805458-C7D9-5A93-B8C3-AC62C062A6DA}"/>
              </a:ext>
            </a:extLst>
          </p:cNvPr>
          <p:cNvSpPr>
            <a:spLocks noGrp="1"/>
          </p:cNvSpPr>
          <p:nvPr>
            <p:ph type="dt" sz="half" idx="10"/>
          </p:nvPr>
        </p:nvSpPr>
        <p:spPr/>
        <p:txBody>
          <a:bodyPr/>
          <a:lstStyle/>
          <a:p>
            <a:fld id="{165D61CD-B71C-4D65-9F93-71AA3D043099}" type="datetimeFigureOut">
              <a:rPr lang="hr-HR" smtClean="0"/>
              <a:t>22.5.2022.</a:t>
            </a:fld>
            <a:endParaRPr lang="hr-HR"/>
          </a:p>
        </p:txBody>
      </p:sp>
      <p:sp>
        <p:nvSpPr>
          <p:cNvPr id="5" name="Rezervirano mjesto podnožja 4">
            <a:extLst>
              <a:ext uri="{FF2B5EF4-FFF2-40B4-BE49-F238E27FC236}">
                <a16:creationId xmlns:a16="http://schemas.microsoft.com/office/drawing/2014/main" id="{E5BB6E54-982D-DE87-0248-7CB2A62C2A74}"/>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328DBBB0-1D36-396D-3ECD-B4CDC1CF7E1B}"/>
              </a:ext>
            </a:extLst>
          </p:cNvPr>
          <p:cNvSpPr>
            <a:spLocks noGrp="1"/>
          </p:cNvSpPr>
          <p:nvPr>
            <p:ph type="sldNum" sz="quarter" idx="12"/>
          </p:nvPr>
        </p:nvSpPr>
        <p:spPr/>
        <p:txBody>
          <a:bodyPr/>
          <a:lstStyle/>
          <a:p>
            <a:fld id="{ED702CC8-4F84-4F47-AD5B-CC4829B84785}" type="slidenum">
              <a:rPr lang="hr-HR" smtClean="0"/>
              <a:t>‹#›</a:t>
            </a:fld>
            <a:endParaRPr lang="hr-HR"/>
          </a:p>
        </p:txBody>
      </p:sp>
    </p:spTree>
    <p:extLst>
      <p:ext uri="{BB962C8B-B14F-4D97-AF65-F5344CB8AC3E}">
        <p14:creationId xmlns:p14="http://schemas.microsoft.com/office/powerpoint/2010/main" val="302789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4E2C58D-0C55-524A-FFFE-3CEF747730D7}"/>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93D79AA2-6EF4-E663-AB35-A822FF624B89}"/>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279193FB-F520-8F75-4003-D172FA86A15E}"/>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302FD654-B378-DDA7-EAFB-60978D2D7C88}"/>
              </a:ext>
            </a:extLst>
          </p:cNvPr>
          <p:cNvSpPr>
            <a:spLocks noGrp="1"/>
          </p:cNvSpPr>
          <p:nvPr>
            <p:ph type="dt" sz="half" idx="10"/>
          </p:nvPr>
        </p:nvSpPr>
        <p:spPr/>
        <p:txBody>
          <a:bodyPr/>
          <a:lstStyle/>
          <a:p>
            <a:fld id="{165D61CD-B71C-4D65-9F93-71AA3D043099}" type="datetimeFigureOut">
              <a:rPr lang="hr-HR" smtClean="0"/>
              <a:t>22.5.2022.</a:t>
            </a:fld>
            <a:endParaRPr lang="hr-HR"/>
          </a:p>
        </p:txBody>
      </p:sp>
      <p:sp>
        <p:nvSpPr>
          <p:cNvPr id="6" name="Rezervirano mjesto podnožja 5">
            <a:extLst>
              <a:ext uri="{FF2B5EF4-FFF2-40B4-BE49-F238E27FC236}">
                <a16:creationId xmlns:a16="http://schemas.microsoft.com/office/drawing/2014/main" id="{421DB7D9-A523-6BD8-9BC5-F19E8D7D6879}"/>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5D71D32E-4F12-823E-A368-2B28D92271C3}"/>
              </a:ext>
            </a:extLst>
          </p:cNvPr>
          <p:cNvSpPr>
            <a:spLocks noGrp="1"/>
          </p:cNvSpPr>
          <p:nvPr>
            <p:ph type="sldNum" sz="quarter" idx="12"/>
          </p:nvPr>
        </p:nvSpPr>
        <p:spPr/>
        <p:txBody>
          <a:bodyPr/>
          <a:lstStyle/>
          <a:p>
            <a:fld id="{ED702CC8-4F84-4F47-AD5B-CC4829B84785}" type="slidenum">
              <a:rPr lang="hr-HR" smtClean="0"/>
              <a:t>‹#›</a:t>
            </a:fld>
            <a:endParaRPr lang="hr-HR"/>
          </a:p>
        </p:txBody>
      </p:sp>
    </p:spTree>
    <p:extLst>
      <p:ext uri="{BB962C8B-B14F-4D97-AF65-F5344CB8AC3E}">
        <p14:creationId xmlns:p14="http://schemas.microsoft.com/office/powerpoint/2010/main" val="85470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F5EE1CA-01A0-17AE-E1E2-09F471424F0B}"/>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82712FAD-5715-8173-E375-D488A9A9D1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B7BED83F-5E6A-3EAB-7EDA-7925F79FB5A3}"/>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1CA23482-F717-3B5D-DE2D-BDF3082B3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44B67D4C-AB22-5FAA-282F-5D2A37D95DB2}"/>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14DA7E52-092E-4FB4-BA7E-35A0885B4938}"/>
              </a:ext>
            </a:extLst>
          </p:cNvPr>
          <p:cNvSpPr>
            <a:spLocks noGrp="1"/>
          </p:cNvSpPr>
          <p:nvPr>
            <p:ph type="dt" sz="half" idx="10"/>
          </p:nvPr>
        </p:nvSpPr>
        <p:spPr/>
        <p:txBody>
          <a:bodyPr/>
          <a:lstStyle/>
          <a:p>
            <a:fld id="{165D61CD-B71C-4D65-9F93-71AA3D043099}" type="datetimeFigureOut">
              <a:rPr lang="hr-HR" smtClean="0"/>
              <a:t>22.5.2022.</a:t>
            </a:fld>
            <a:endParaRPr lang="hr-HR"/>
          </a:p>
        </p:txBody>
      </p:sp>
      <p:sp>
        <p:nvSpPr>
          <p:cNvPr id="8" name="Rezervirano mjesto podnožja 7">
            <a:extLst>
              <a:ext uri="{FF2B5EF4-FFF2-40B4-BE49-F238E27FC236}">
                <a16:creationId xmlns:a16="http://schemas.microsoft.com/office/drawing/2014/main" id="{0B6CAB9D-BB83-7216-8A8B-A028E1D01D16}"/>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74E52435-98BA-416C-C0F9-A30B239110ED}"/>
              </a:ext>
            </a:extLst>
          </p:cNvPr>
          <p:cNvSpPr>
            <a:spLocks noGrp="1"/>
          </p:cNvSpPr>
          <p:nvPr>
            <p:ph type="sldNum" sz="quarter" idx="12"/>
          </p:nvPr>
        </p:nvSpPr>
        <p:spPr/>
        <p:txBody>
          <a:bodyPr/>
          <a:lstStyle/>
          <a:p>
            <a:fld id="{ED702CC8-4F84-4F47-AD5B-CC4829B84785}" type="slidenum">
              <a:rPr lang="hr-HR" smtClean="0"/>
              <a:t>‹#›</a:t>
            </a:fld>
            <a:endParaRPr lang="hr-HR"/>
          </a:p>
        </p:txBody>
      </p:sp>
    </p:spTree>
    <p:extLst>
      <p:ext uri="{BB962C8B-B14F-4D97-AF65-F5344CB8AC3E}">
        <p14:creationId xmlns:p14="http://schemas.microsoft.com/office/powerpoint/2010/main" val="340137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FB921B5-0B4C-A6C1-B5B1-D286FB554B96}"/>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C6B2AED2-E38D-20C4-77DA-54A5F01210C1}"/>
              </a:ext>
            </a:extLst>
          </p:cNvPr>
          <p:cNvSpPr>
            <a:spLocks noGrp="1"/>
          </p:cNvSpPr>
          <p:nvPr>
            <p:ph type="dt" sz="half" idx="10"/>
          </p:nvPr>
        </p:nvSpPr>
        <p:spPr/>
        <p:txBody>
          <a:bodyPr/>
          <a:lstStyle/>
          <a:p>
            <a:fld id="{165D61CD-B71C-4D65-9F93-71AA3D043099}" type="datetimeFigureOut">
              <a:rPr lang="hr-HR" smtClean="0"/>
              <a:t>22.5.2022.</a:t>
            </a:fld>
            <a:endParaRPr lang="hr-HR"/>
          </a:p>
        </p:txBody>
      </p:sp>
      <p:sp>
        <p:nvSpPr>
          <p:cNvPr id="4" name="Rezervirano mjesto podnožja 3">
            <a:extLst>
              <a:ext uri="{FF2B5EF4-FFF2-40B4-BE49-F238E27FC236}">
                <a16:creationId xmlns:a16="http://schemas.microsoft.com/office/drawing/2014/main" id="{083316FC-EFFD-01A2-0637-483F329AF8C2}"/>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99107E57-8A6B-3F39-ACAC-1363529C3A52}"/>
              </a:ext>
            </a:extLst>
          </p:cNvPr>
          <p:cNvSpPr>
            <a:spLocks noGrp="1"/>
          </p:cNvSpPr>
          <p:nvPr>
            <p:ph type="sldNum" sz="quarter" idx="12"/>
          </p:nvPr>
        </p:nvSpPr>
        <p:spPr/>
        <p:txBody>
          <a:bodyPr/>
          <a:lstStyle/>
          <a:p>
            <a:fld id="{ED702CC8-4F84-4F47-AD5B-CC4829B84785}" type="slidenum">
              <a:rPr lang="hr-HR" smtClean="0"/>
              <a:t>‹#›</a:t>
            </a:fld>
            <a:endParaRPr lang="hr-HR"/>
          </a:p>
        </p:txBody>
      </p:sp>
    </p:spTree>
    <p:extLst>
      <p:ext uri="{BB962C8B-B14F-4D97-AF65-F5344CB8AC3E}">
        <p14:creationId xmlns:p14="http://schemas.microsoft.com/office/powerpoint/2010/main" val="187031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880EBC4F-FAC3-74B8-BEF7-D0DC5B19248D}"/>
              </a:ext>
            </a:extLst>
          </p:cNvPr>
          <p:cNvSpPr>
            <a:spLocks noGrp="1"/>
          </p:cNvSpPr>
          <p:nvPr>
            <p:ph type="dt" sz="half" idx="10"/>
          </p:nvPr>
        </p:nvSpPr>
        <p:spPr/>
        <p:txBody>
          <a:bodyPr/>
          <a:lstStyle/>
          <a:p>
            <a:fld id="{165D61CD-B71C-4D65-9F93-71AA3D043099}" type="datetimeFigureOut">
              <a:rPr lang="hr-HR" smtClean="0"/>
              <a:t>22.5.2022.</a:t>
            </a:fld>
            <a:endParaRPr lang="hr-HR"/>
          </a:p>
        </p:txBody>
      </p:sp>
      <p:sp>
        <p:nvSpPr>
          <p:cNvPr id="3" name="Rezervirano mjesto podnožja 2">
            <a:extLst>
              <a:ext uri="{FF2B5EF4-FFF2-40B4-BE49-F238E27FC236}">
                <a16:creationId xmlns:a16="http://schemas.microsoft.com/office/drawing/2014/main" id="{0DE8ACD7-B428-7730-ACEE-6C6485BF64E0}"/>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9E6B4324-E5A5-AEE1-1790-C62DF6830F22}"/>
              </a:ext>
            </a:extLst>
          </p:cNvPr>
          <p:cNvSpPr>
            <a:spLocks noGrp="1"/>
          </p:cNvSpPr>
          <p:nvPr>
            <p:ph type="sldNum" sz="quarter" idx="12"/>
          </p:nvPr>
        </p:nvSpPr>
        <p:spPr/>
        <p:txBody>
          <a:bodyPr/>
          <a:lstStyle/>
          <a:p>
            <a:fld id="{ED702CC8-4F84-4F47-AD5B-CC4829B84785}" type="slidenum">
              <a:rPr lang="hr-HR" smtClean="0"/>
              <a:t>‹#›</a:t>
            </a:fld>
            <a:endParaRPr lang="hr-HR"/>
          </a:p>
        </p:txBody>
      </p:sp>
    </p:spTree>
    <p:extLst>
      <p:ext uri="{BB962C8B-B14F-4D97-AF65-F5344CB8AC3E}">
        <p14:creationId xmlns:p14="http://schemas.microsoft.com/office/powerpoint/2010/main" val="1717955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28775DD-FEC8-38B9-6DE3-A2AA298FBF62}"/>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919DB6BB-49F6-0E9A-3073-08E9650A3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C6BA0534-07D0-C82C-5327-76C9E3865B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3BB91A47-445A-EB79-DCD6-F415A1E39841}"/>
              </a:ext>
            </a:extLst>
          </p:cNvPr>
          <p:cNvSpPr>
            <a:spLocks noGrp="1"/>
          </p:cNvSpPr>
          <p:nvPr>
            <p:ph type="dt" sz="half" idx="10"/>
          </p:nvPr>
        </p:nvSpPr>
        <p:spPr/>
        <p:txBody>
          <a:bodyPr/>
          <a:lstStyle/>
          <a:p>
            <a:fld id="{165D61CD-B71C-4D65-9F93-71AA3D043099}" type="datetimeFigureOut">
              <a:rPr lang="hr-HR" smtClean="0"/>
              <a:t>22.5.2022.</a:t>
            </a:fld>
            <a:endParaRPr lang="hr-HR"/>
          </a:p>
        </p:txBody>
      </p:sp>
      <p:sp>
        <p:nvSpPr>
          <p:cNvPr id="6" name="Rezervirano mjesto podnožja 5">
            <a:extLst>
              <a:ext uri="{FF2B5EF4-FFF2-40B4-BE49-F238E27FC236}">
                <a16:creationId xmlns:a16="http://schemas.microsoft.com/office/drawing/2014/main" id="{00A7A6C5-82A3-E580-362D-3F96ED586576}"/>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C28C8D76-7276-3C4A-6450-53F262A4A502}"/>
              </a:ext>
            </a:extLst>
          </p:cNvPr>
          <p:cNvSpPr>
            <a:spLocks noGrp="1"/>
          </p:cNvSpPr>
          <p:nvPr>
            <p:ph type="sldNum" sz="quarter" idx="12"/>
          </p:nvPr>
        </p:nvSpPr>
        <p:spPr/>
        <p:txBody>
          <a:bodyPr/>
          <a:lstStyle/>
          <a:p>
            <a:fld id="{ED702CC8-4F84-4F47-AD5B-CC4829B84785}" type="slidenum">
              <a:rPr lang="hr-HR" smtClean="0"/>
              <a:t>‹#›</a:t>
            </a:fld>
            <a:endParaRPr lang="hr-HR"/>
          </a:p>
        </p:txBody>
      </p:sp>
    </p:spTree>
    <p:extLst>
      <p:ext uri="{BB962C8B-B14F-4D97-AF65-F5344CB8AC3E}">
        <p14:creationId xmlns:p14="http://schemas.microsoft.com/office/powerpoint/2010/main" val="350586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9E5B41A-FDD5-79C8-3B4B-3335D4EDC1EF}"/>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0F1D8AE2-430A-FE9F-F118-2F07ED5493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5359F67A-4389-9684-EA66-9B263CF904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73345D95-FC76-ED59-54E0-C665B0D19AA4}"/>
              </a:ext>
            </a:extLst>
          </p:cNvPr>
          <p:cNvSpPr>
            <a:spLocks noGrp="1"/>
          </p:cNvSpPr>
          <p:nvPr>
            <p:ph type="dt" sz="half" idx="10"/>
          </p:nvPr>
        </p:nvSpPr>
        <p:spPr/>
        <p:txBody>
          <a:bodyPr/>
          <a:lstStyle/>
          <a:p>
            <a:fld id="{165D61CD-B71C-4D65-9F93-71AA3D043099}" type="datetimeFigureOut">
              <a:rPr lang="hr-HR" smtClean="0"/>
              <a:t>22.5.2022.</a:t>
            </a:fld>
            <a:endParaRPr lang="hr-HR"/>
          </a:p>
        </p:txBody>
      </p:sp>
      <p:sp>
        <p:nvSpPr>
          <p:cNvPr id="6" name="Rezervirano mjesto podnožja 5">
            <a:extLst>
              <a:ext uri="{FF2B5EF4-FFF2-40B4-BE49-F238E27FC236}">
                <a16:creationId xmlns:a16="http://schemas.microsoft.com/office/drawing/2014/main" id="{8EA15A04-31FF-F859-1E07-72A919DE94D9}"/>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6741E05D-0595-54A8-4D10-3035055F5096}"/>
              </a:ext>
            </a:extLst>
          </p:cNvPr>
          <p:cNvSpPr>
            <a:spLocks noGrp="1"/>
          </p:cNvSpPr>
          <p:nvPr>
            <p:ph type="sldNum" sz="quarter" idx="12"/>
          </p:nvPr>
        </p:nvSpPr>
        <p:spPr/>
        <p:txBody>
          <a:bodyPr/>
          <a:lstStyle/>
          <a:p>
            <a:fld id="{ED702CC8-4F84-4F47-AD5B-CC4829B84785}" type="slidenum">
              <a:rPr lang="hr-HR" smtClean="0"/>
              <a:t>‹#›</a:t>
            </a:fld>
            <a:endParaRPr lang="hr-HR"/>
          </a:p>
        </p:txBody>
      </p:sp>
    </p:spTree>
    <p:extLst>
      <p:ext uri="{BB962C8B-B14F-4D97-AF65-F5344CB8AC3E}">
        <p14:creationId xmlns:p14="http://schemas.microsoft.com/office/powerpoint/2010/main" val="358963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809499DB-8715-1614-2B83-F01310121E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051F6E54-AED0-3469-FCE9-BAD9AF163A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ADFAFD81-0EA6-E2C6-069A-0C2FA648B5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D61CD-B71C-4D65-9F93-71AA3D043099}" type="datetimeFigureOut">
              <a:rPr lang="hr-HR" smtClean="0"/>
              <a:t>22.5.2022.</a:t>
            </a:fld>
            <a:endParaRPr lang="hr-HR"/>
          </a:p>
        </p:txBody>
      </p:sp>
      <p:sp>
        <p:nvSpPr>
          <p:cNvPr id="5" name="Rezervirano mjesto podnožja 4">
            <a:extLst>
              <a:ext uri="{FF2B5EF4-FFF2-40B4-BE49-F238E27FC236}">
                <a16:creationId xmlns:a16="http://schemas.microsoft.com/office/drawing/2014/main" id="{A023D9C2-D8AA-C3B6-003D-0DA07A8A35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67D8E0A7-E674-43DD-A41A-3D15CE549E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702CC8-4F84-4F47-AD5B-CC4829B84785}" type="slidenum">
              <a:rPr lang="hr-HR" smtClean="0"/>
              <a:t>‹#›</a:t>
            </a:fld>
            <a:endParaRPr lang="hr-HR"/>
          </a:p>
        </p:txBody>
      </p:sp>
    </p:spTree>
    <p:extLst>
      <p:ext uri="{BB962C8B-B14F-4D97-AF65-F5344CB8AC3E}">
        <p14:creationId xmlns:p14="http://schemas.microsoft.com/office/powerpoint/2010/main" val="3069187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5" name="TekstniOkvir 4">
            <a:extLst>
              <a:ext uri="{FF2B5EF4-FFF2-40B4-BE49-F238E27FC236}">
                <a16:creationId xmlns:a16="http://schemas.microsoft.com/office/drawing/2014/main" id="{9A17802D-77C7-39DF-6C2D-A4A764C2E4D9}"/>
              </a:ext>
            </a:extLst>
          </p:cNvPr>
          <p:cNvSpPr txBox="1"/>
          <p:nvPr/>
        </p:nvSpPr>
        <p:spPr>
          <a:xfrm>
            <a:off x="0" y="0"/>
            <a:ext cx="12192000" cy="916726"/>
          </a:xfrm>
          <a:prstGeom prst="rect">
            <a:avLst/>
          </a:prstGeom>
          <a:solidFill>
            <a:srgbClr val="9999FF"/>
          </a:solidFill>
        </p:spPr>
        <p:txBody>
          <a:bodyPr wrap="square" rtlCol="0">
            <a:spAutoFit/>
          </a:bodyPr>
          <a:lstStyle/>
          <a:p>
            <a:pPr algn="ctr">
              <a:lnSpc>
                <a:spcPct val="107000"/>
              </a:lnSpc>
              <a:spcAft>
                <a:spcPts val="800"/>
              </a:spcAft>
            </a:pPr>
            <a:r>
              <a:rPr lang="en-US" sz="2400" dirty="0"/>
              <a:t>Covid 19 in patients with sarcoidosis: clinical course and outcome – single center experience</a:t>
            </a:r>
            <a:endParaRPr lang="hr-HR" sz="2400" dirty="0"/>
          </a:p>
          <a:p>
            <a:pPr algn="ctr">
              <a:lnSpc>
                <a:spcPct val="107000"/>
              </a:lnSpc>
              <a:spcAft>
                <a:spcPts val="800"/>
              </a:spcAft>
            </a:pPr>
            <a:r>
              <a:rPr lang="hr-HR" sz="800" b="0" i="1" dirty="0">
                <a:solidFill>
                  <a:srgbClr val="000000"/>
                </a:solidFill>
                <a:effectLst/>
                <a:latin typeface="Arial" panose="020B0604020202020204" pitchFamily="34" charset="0"/>
              </a:rPr>
              <a:t>BATARILO HAĐAR M.</a:t>
            </a:r>
            <a:r>
              <a:rPr lang="hr-HR" sz="800" b="0" i="1" baseline="30000" dirty="0">
                <a:solidFill>
                  <a:srgbClr val="000000"/>
                </a:solidFill>
                <a:effectLst/>
                <a:latin typeface="Arial" panose="020B0604020202020204" pitchFamily="34" charset="0"/>
              </a:rPr>
              <a:t>1</a:t>
            </a:r>
            <a:r>
              <a:rPr lang="hr-HR" sz="800" b="0" i="1" dirty="0">
                <a:solidFill>
                  <a:srgbClr val="000000"/>
                </a:solidFill>
                <a:effectLst/>
                <a:latin typeface="Arial" panose="020B0604020202020204" pitchFamily="34" charset="0"/>
              </a:rPr>
              <a:t>, Janković </a:t>
            </a:r>
            <a:r>
              <a:rPr lang="hr-HR" sz="800" b="0" i="1" dirty="0" err="1">
                <a:solidFill>
                  <a:srgbClr val="000000"/>
                </a:solidFill>
                <a:effectLst/>
                <a:latin typeface="Arial" panose="020B0604020202020204" pitchFamily="34" charset="0"/>
              </a:rPr>
              <a:t>Makek</a:t>
            </a:r>
            <a:r>
              <a:rPr lang="hr-HR" sz="800" b="0" i="1" dirty="0">
                <a:solidFill>
                  <a:srgbClr val="000000"/>
                </a:solidFill>
                <a:effectLst/>
                <a:latin typeface="Arial" panose="020B0604020202020204" pitchFamily="34" charset="0"/>
              </a:rPr>
              <a:t> M.</a:t>
            </a:r>
            <a:r>
              <a:rPr lang="hr-HR" sz="800" b="0" i="1" baseline="30000" dirty="0">
                <a:solidFill>
                  <a:srgbClr val="000000"/>
                </a:solidFill>
                <a:effectLst/>
                <a:latin typeface="Arial" panose="020B0604020202020204" pitchFamily="34" charset="0"/>
              </a:rPr>
              <a:t>1,2</a:t>
            </a:r>
            <a:r>
              <a:rPr lang="hr-HR" sz="800" b="0" i="1" dirty="0">
                <a:solidFill>
                  <a:srgbClr val="000000"/>
                </a:solidFill>
                <a:effectLst/>
                <a:latin typeface="Arial" panose="020B0604020202020204" pitchFamily="34" charset="0"/>
              </a:rPr>
              <a:t>, </a:t>
            </a:r>
            <a:r>
              <a:rPr lang="hr-HR" sz="800" b="0" i="1" dirty="0" err="1">
                <a:solidFill>
                  <a:srgbClr val="000000"/>
                </a:solidFill>
                <a:effectLst/>
                <a:latin typeface="Arial" panose="020B0604020202020204" pitchFamily="34" charset="0"/>
              </a:rPr>
              <a:t>Rnjak</a:t>
            </a:r>
            <a:r>
              <a:rPr lang="hr-HR" sz="800" b="0" i="1" dirty="0">
                <a:solidFill>
                  <a:srgbClr val="000000"/>
                </a:solidFill>
                <a:effectLst/>
                <a:latin typeface="Arial" panose="020B0604020202020204" pitchFamily="34" charset="0"/>
              </a:rPr>
              <a:t> D.</a:t>
            </a:r>
            <a:r>
              <a:rPr lang="hr-HR" sz="800" b="0" i="1" baseline="30000" dirty="0">
                <a:solidFill>
                  <a:srgbClr val="000000"/>
                </a:solidFill>
                <a:effectLst/>
                <a:latin typeface="Arial" panose="020B0604020202020204" pitchFamily="34" charset="0"/>
              </a:rPr>
              <a:t>1</a:t>
            </a:r>
            <a:r>
              <a:rPr lang="hr-HR" sz="800" b="0" i="1" dirty="0">
                <a:solidFill>
                  <a:srgbClr val="000000"/>
                </a:solidFill>
                <a:effectLst/>
                <a:latin typeface="Arial" panose="020B0604020202020204" pitchFamily="34" charset="0"/>
              </a:rPr>
              <a:t>, </a:t>
            </a:r>
            <a:r>
              <a:rPr lang="hr-HR" sz="800" b="0" i="1" dirty="0" err="1">
                <a:solidFill>
                  <a:srgbClr val="000000"/>
                </a:solidFill>
                <a:effectLst/>
                <a:latin typeface="Arial" panose="020B0604020202020204" pitchFamily="34" charset="0"/>
              </a:rPr>
              <a:t>Mihelčić</a:t>
            </a:r>
            <a:r>
              <a:rPr lang="hr-HR" sz="800" b="0" i="1" dirty="0">
                <a:solidFill>
                  <a:srgbClr val="000000"/>
                </a:solidFill>
                <a:effectLst/>
                <a:latin typeface="Arial" panose="020B0604020202020204" pitchFamily="34" charset="0"/>
              </a:rPr>
              <a:t> </a:t>
            </a:r>
            <a:r>
              <a:rPr lang="hr-HR" sz="800" b="0" i="1" dirty="0" err="1">
                <a:solidFill>
                  <a:srgbClr val="000000"/>
                </a:solidFill>
                <a:effectLst/>
                <a:latin typeface="Arial" panose="020B0604020202020204" pitchFamily="34" charset="0"/>
              </a:rPr>
              <a:t>Korte</a:t>
            </a:r>
            <a:r>
              <a:rPr lang="hr-HR" sz="800" b="0" i="1" dirty="0">
                <a:solidFill>
                  <a:srgbClr val="000000"/>
                </a:solidFill>
                <a:effectLst/>
                <a:latin typeface="Arial" panose="020B0604020202020204" pitchFamily="34" charset="0"/>
              </a:rPr>
              <a:t> D.</a:t>
            </a:r>
            <a:r>
              <a:rPr lang="hr-HR" sz="800" b="0" i="1" baseline="30000" dirty="0">
                <a:solidFill>
                  <a:srgbClr val="000000"/>
                </a:solidFill>
                <a:effectLst/>
                <a:latin typeface="Arial" panose="020B0604020202020204" pitchFamily="34" charset="0"/>
              </a:rPr>
              <a:t>1</a:t>
            </a:r>
            <a:r>
              <a:rPr lang="hr-HR" sz="800" b="0" i="1" dirty="0">
                <a:solidFill>
                  <a:srgbClr val="000000"/>
                </a:solidFill>
                <a:effectLst/>
                <a:latin typeface="Arial" panose="020B0604020202020204" pitchFamily="34" charset="0"/>
              </a:rPr>
              <a:t>, </a:t>
            </a:r>
            <a:r>
              <a:rPr lang="hr-HR" sz="800" b="0" i="1" dirty="0" err="1">
                <a:solidFill>
                  <a:srgbClr val="000000"/>
                </a:solidFill>
                <a:effectLst/>
                <a:latin typeface="Arial" panose="020B0604020202020204" pitchFamily="34" charset="0"/>
              </a:rPr>
              <a:t>Džubur</a:t>
            </a:r>
            <a:r>
              <a:rPr lang="hr-HR" sz="800" b="0" i="1" dirty="0">
                <a:solidFill>
                  <a:srgbClr val="000000"/>
                </a:solidFill>
                <a:effectLst/>
                <a:latin typeface="Arial" panose="020B0604020202020204" pitchFamily="34" charset="0"/>
              </a:rPr>
              <a:t> F.</a:t>
            </a:r>
            <a:r>
              <a:rPr lang="hr-HR" sz="800" b="0" i="1" baseline="30000" dirty="0">
                <a:solidFill>
                  <a:srgbClr val="000000"/>
                </a:solidFill>
                <a:effectLst/>
                <a:latin typeface="Arial" panose="020B0604020202020204" pitchFamily="34" charset="0"/>
              </a:rPr>
              <a:t>1,2</a:t>
            </a:r>
            <a:r>
              <a:rPr lang="hr-HR" sz="800" b="0" i="1" dirty="0">
                <a:solidFill>
                  <a:srgbClr val="000000"/>
                </a:solidFill>
                <a:effectLst/>
                <a:latin typeface="Arial" panose="020B0604020202020204" pitchFamily="34" charset="0"/>
              </a:rPr>
              <a:t>, </a:t>
            </a:r>
            <a:r>
              <a:rPr lang="hr-HR" sz="800" b="0" i="1" dirty="0" err="1">
                <a:solidFill>
                  <a:srgbClr val="000000"/>
                </a:solidFill>
                <a:effectLst/>
                <a:latin typeface="Arial" panose="020B0604020202020204" pitchFamily="34" charset="0"/>
              </a:rPr>
              <a:t>Glodić</a:t>
            </a:r>
            <a:r>
              <a:rPr lang="hr-HR" sz="800" b="0" i="1" dirty="0">
                <a:solidFill>
                  <a:srgbClr val="000000"/>
                </a:solidFill>
                <a:effectLst/>
                <a:latin typeface="Arial" panose="020B0604020202020204" pitchFamily="34" charset="0"/>
              </a:rPr>
              <a:t> G.</a:t>
            </a:r>
            <a:r>
              <a:rPr lang="hr-HR" sz="800" b="0" i="1" baseline="30000" dirty="0">
                <a:solidFill>
                  <a:srgbClr val="000000"/>
                </a:solidFill>
                <a:effectLst/>
                <a:latin typeface="Arial" panose="020B0604020202020204" pitchFamily="34" charset="0"/>
              </a:rPr>
              <a:t>1</a:t>
            </a:r>
            <a:r>
              <a:rPr lang="hr-HR" sz="800" b="0" i="1" dirty="0">
                <a:solidFill>
                  <a:srgbClr val="000000"/>
                </a:solidFill>
                <a:effectLst/>
                <a:latin typeface="Arial" panose="020B0604020202020204" pitchFamily="34" charset="0"/>
              </a:rPr>
              <a:t>, Pevec M.</a:t>
            </a:r>
            <a:r>
              <a:rPr lang="hr-HR" sz="800" b="0" i="1" baseline="30000" dirty="0">
                <a:solidFill>
                  <a:srgbClr val="000000"/>
                </a:solidFill>
                <a:effectLst/>
                <a:latin typeface="Arial" panose="020B0604020202020204" pitchFamily="34" charset="0"/>
              </a:rPr>
              <a:t>1</a:t>
            </a:r>
            <a:r>
              <a:rPr lang="hr-HR" sz="800" b="0" i="1" dirty="0">
                <a:solidFill>
                  <a:srgbClr val="000000"/>
                </a:solidFill>
                <a:effectLst/>
                <a:latin typeface="Arial" panose="020B0604020202020204" pitchFamily="34" charset="0"/>
              </a:rPr>
              <a:t>, Krpina K, Moćan A.</a:t>
            </a:r>
            <a:r>
              <a:rPr lang="hr-HR" sz="800" b="0" i="1" baseline="30000" dirty="0">
                <a:solidFill>
                  <a:srgbClr val="000000"/>
                </a:solidFill>
                <a:effectLst/>
                <a:latin typeface="Arial" panose="020B0604020202020204" pitchFamily="34" charset="0"/>
              </a:rPr>
              <a:t>1</a:t>
            </a:r>
            <a:r>
              <a:rPr lang="hr-HR" sz="800" b="0" i="1" dirty="0">
                <a:solidFill>
                  <a:srgbClr val="000000"/>
                </a:solidFill>
                <a:effectLst/>
                <a:latin typeface="Arial" panose="020B0604020202020204" pitchFamily="34" charset="0"/>
              </a:rPr>
              <a:t>, Pelicarić D.</a:t>
            </a:r>
            <a:r>
              <a:rPr lang="hr-HR" sz="800" b="0" i="1" baseline="30000" dirty="0">
                <a:solidFill>
                  <a:srgbClr val="000000"/>
                </a:solidFill>
                <a:effectLst/>
                <a:latin typeface="Arial" panose="020B0604020202020204" pitchFamily="34" charset="0"/>
              </a:rPr>
              <a:t>1</a:t>
            </a:r>
            <a:r>
              <a:rPr lang="hr-HR" sz="800" b="0" i="1" dirty="0">
                <a:solidFill>
                  <a:srgbClr val="000000"/>
                </a:solidFill>
                <a:effectLst/>
                <a:latin typeface="Arial" panose="020B0604020202020204" pitchFamily="34" charset="0"/>
              </a:rPr>
              <a:t>, </a:t>
            </a:r>
            <a:r>
              <a:rPr lang="hr-HR" sz="800" b="0" i="1" dirty="0" err="1">
                <a:solidFill>
                  <a:srgbClr val="000000"/>
                </a:solidFill>
                <a:effectLst/>
                <a:latin typeface="Arial" panose="020B0604020202020204" pitchFamily="34" charset="0"/>
              </a:rPr>
              <a:t>Samaržija</a:t>
            </a:r>
            <a:r>
              <a:rPr lang="hr-HR" sz="800" b="0" i="1" dirty="0">
                <a:solidFill>
                  <a:srgbClr val="000000"/>
                </a:solidFill>
                <a:effectLst/>
                <a:latin typeface="Arial" panose="020B0604020202020204" pitchFamily="34" charset="0"/>
              </a:rPr>
              <a:t> M.</a:t>
            </a:r>
            <a:r>
              <a:rPr lang="hr-HR" sz="800" b="0" i="1" baseline="30000" dirty="0">
                <a:solidFill>
                  <a:srgbClr val="000000"/>
                </a:solidFill>
                <a:effectLst/>
                <a:latin typeface="Arial" panose="020B0604020202020204" pitchFamily="34" charset="0"/>
              </a:rPr>
              <a:t>1,2</a:t>
            </a:r>
            <a:r>
              <a:rPr lang="hr-HR" sz="800" b="0" i="1" dirty="0">
                <a:solidFill>
                  <a:srgbClr val="000000"/>
                </a:solidFill>
                <a:effectLst/>
                <a:latin typeface="Arial" panose="020B0604020202020204" pitchFamily="34" charset="0"/>
              </a:rPr>
              <a:t>, </a:t>
            </a:r>
            <a:r>
              <a:rPr lang="hr-HR" sz="800" b="0" i="1" dirty="0" err="1">
                <a:solidFill>
                  <a:srgbClr val="000000"/>
                </a:solidFill>
                <a:effectLst/>
                <a:latin typeface="Arial" panose="020B0604020202020204" pitchFamily="34" charset="0"/>
              </a:rPr>
              <a:t>Čorak</a:t>
            </a:r>
            <a:r>
              <a:rPr lang="hr-HR" sz="800" b="0" i="1" dirty="0">
                <a:solidFill>
                  <a:srgbClr val="000000"/>
                </a:solidFill>
                <a:effectLst/>
                <a:latin typeface="Arial" panose="020B0604020202020204" pitchFamily="34" charset="0"/>
              </a:rPr>
              <a:t> L.</a:t>
            </a:r>
            <a:r>
              <a:rPr lang="hr-HR" sz="800" b="0" i="1" baseline="30000" dirty="0">
                <a:solidFill>
                  <a:srgbClr val="000000"/>
                </a:solidFill>
                <a:effectLst/>
                <a:latin typeface="Arial" panose="020B0604020202020204" pitchFamily="34" charset="0"/>
              </a:rPr>
              <a:t>1</a:t>
            </a:r>
            <a:r>
              <a:rPr lang="hr-HR" sz="800" b="0" i="1" dirty="0">
                <a:solidFill>
                  <a:srgbClr val="000000"/>
                </a:solidFill>
                <a:effectLst/>
                <a:latin typeface="Arial" panose="020B0604020202020204" pitchFamily="34" charset="0"/>
              </a:rPr>
              <a:t>, Ljubičić L.</a:t>
            </a:r>
            <a:r>
              <a:rPr lang="hr-HR" sz="800" b="0" i="1" baseline="30000" dirty="0">
                <a:solidFill>
                  <a:srgbClr val="000000"/>
                </a:solidFill>
                <a:effectLst/>
                <a:latin typeface="Arial" panose="020B0604020202020204" pitchFamily="34" charset="0"/>
              </a:rPr>
              <a:t>1</a:t>
            </a:r>
            <a:r>
              <a:rPr lang="hr-HR" sz="800" b="0" i="1" dirty="0">
                <a:solidFill>
                  <a:srgbClr val="000000"/>
                </a:solidFill>
                <a:effectLst/>
                <a:latin typeface="Arial" panose="020B0604020202020204" pitchFamily="34" charset="0"/>
              </a:rPr>
              <a:t>, Hećimović A.</a:t>
            </a:r>
            <a:r>
              <a:rPr lang="hr-HR" sz="800" b="0" i="1" baseline="30000" dirty="0">
                <a:solidFill>
                  <a:srgbClr val="000000"/>
                </a:solidFill>
                <a:effectLst/>
                <a:latin typeface="Arial" panose="020B0604020202020204" pitchFamily="34" charset="0"/>
              </a:rPr>
              <a:t>1,2</a:t>
            </a:r>
          </a:p>
          <a:p>
            <a:pPr algn="ctr"/>
            <a:r>
              <a:rPr lang="hr-HR" sz="800" i="1" baseline="30000" dirty="0">
                <a:solidFill>
                  <a:srgbClr val="000000"/>
                </a:solidFill>
                <a:latin typeface="Arial" panose="020B0604020202020204" pitchFamily="34" charset="0"/>
              </a:rPr>
              <a:t>1 </a:t>
            </a:r>
            <a:r>
              <a:rPr lang="hr-HR" sz="600" i="1" dirty="0">
                <a:solidFill>
                  <a:srgbClr val="000000"/>
                </a:solidFill>
                <a:latin typeface="Arial" panose="020B0604020202020204" pitchFamily="34" charset="0"/>
              </a:rPr>
              <a:t>University </a:t>
            </a:r>
            <a:r>
              <a:rPr lang="hr-HR" sz="600" i="1" dirty="0" err="1">
                <a:solidFill>
                  <a:srgbClr val="000000"/>
                </a:solidFill>
                <a:latin typeface="Arial" panose="020B0604020202020204" pitchFamily="34" charset="0"/>
              </a:rPr>
              <a:t>Hospital</a:t>
            </a:r>
            <a:r>
              <a:rPr lang="hr-HR" sz="600" i="1" dirty="0">
                <a:solidFill>
                  <a:srgbClr val="000000"/>
                </a:solidFill>
                <a:latin typeface="Arial" panose="020B0604020202020204" pitchFamily="34" charset="0"/>
              </a:rPr>
              <a:t> </a:t>
            </a:r>
            <a:r>
              <a:rPr lang="hr-HR" sz="600" i="1" dirty="0" err="1">
                <a:solidFill>
                  <a:srgbClr val="000000"/>
                </a:solidFill>
                <a:latin typeface="Arial" panose="020B0604020202020204" pitchFamily="34" charset="0"/>
              </a:rPr>
              <a:t>Center</a:t>
            </a:r>
            <a:r>
              <a:rPr lang="hr-HR" sz="600" i="1" dirty="0">
                <a:solidFill>
                  <a:srgbClr val="000000"/>
                </a:solidFill>
                <a:latin typeface="Arial" panose="020B0604020202020204" pitchFamily="34" charset="0"/>
              </a:rPr>
              <a:t> Zagreb, </a:t>
            </a:r>
            <a:r>
              <a:rPr lang="hr-HR" sz="600" i="1" dirty="0" err="1">
                <a:solidFill>
                  <a:srgbClr val="000000"/>
                </a:solidFill>
                <a:latin typeface="Arial" panose="020B0604020202020204" pitchFamily="34" charset="0"/>
              </a:rPr>
              <a:t>Clinic</a:t>
            </a:r>
            <a:r>
              <a:rPr lang="hr-HR" sz="600" i="1" dirty="0">
                <a:solidFill>
                  <a:srgbClr val="000000"/>
                </a:solidFill>
                <a:latin typeface="Arial" panose="020B0604020202020204" pitchFamily="34" charset="0"/>
              </a:rPr>
              <a:t> for </a:t>
            </a:r>
            <a:r>
              <a:rPr lang="hr-HR" sz="600" i="1" dirty="0" err="1">
                <a:solidFill>
                  <a:srgbClr val="000000"/>
                </a:solidFill>
                <a:latin typeface="Arial" panose="020B0604020202020204" pitchFamily="34" charset="0"/>
              </a:rPr>
              <a:t>Respiratory</a:t>
            </a:r>
            <a:r>
              <a:rPr lang="hr-HR" sz="600" i="1" dirty="0">
                <a:solidFill>
                  <a:srgbClr val="000000"/>
                </a:solidFill>
                <a:latin typeface="Arial" panose="020B0604020202020204" pitchFamily="34" charset="0"/>
              </a:rPr>
              <a:t> </a:t>
            </a:r>
            <a:r>
              <a:rPr lang="hr-HR" sz="600" i="1" dirty="0" err="1">
                <a:solidFill>
                  <a:srgbClr val="000000"/>
                </a:solidFill>
                <a:latin typeface="Arial" panose="020B0604020202020204" pitchFamily="34" charset="0"/>
              </a:rPr>
              <a:t>Diseases</a:t>
            </a:r>
            <a:r>
              <a:rPr lang="hr-HR" sz="600" i="1" dirty="0">
                <a:solidFill>
                  <a:srgbClr val="000000"/>
                </a:solidFill>
                <a:latin typeface="Arial" panose="020B0604020202020204" pitchFamily="34" charset="0"/>
              </a:rPr>
              <a:t>        </a:t>
            </a:r>
            <a:r>
              <a:rPr lang="hr-HR" sz="800" b="0" i="1" baseline="30000" dirty="0">
                <a:solidFill>
                  <a:srgbClr val="000000"/>
                </a:solidFill>
                <a:effectLst/>
                <a:latin typeface="Arial" panose="020B0604020202020204" pitchFamily="34" charset="0"/>
              </a:rPr>
              <a:t>2 </a:t>
            </a:r>
            <a:r>
              <a:rPr lang="hr-HR" sz="600" b="0" i="1" dirty="0">
                <a:solidFill>
                  <a:srgbClr val="000000"/>
                </a:solidFill>
                <a:effectLst/>
                <a:latin typeface="Arial" panose="020B0604020202020204" pitchFamily="34" charset="0"/>
              </a:rPr>
              <a:t>University </a:t>
            </a:r>
            <a:r>
              <a:rPr lang="hr-HR" sz="600" b="0" i="1" dirty="0" err="1">
                <a:solidFill>
                  <a:srgbClr val="000000"/>
                </a:solidFill>
                <a:effectLst/>
                <a:latin typeface="Arial" panose="020B0604020202020204" pitchFamily="34" charset="0"/>
              </a:rPr>
              <a:t>of</a:t>
            </a:r>
            <a:r>
              <a:rPr lang="hr-HR" sz="600" b="0" i="1" dirty="0">
                <a:solidFill>
                  <a:srgbClr val="000000"/>
                </a:solidFill>
                <a:effectLst/>
                <a:latin typeface="Arial" panose="020B0604020202020204" pitchFamily="34" charset="0"/>
              </a:rPr>
              <a:t> Zag</a:t>
            </a:r>
            <a:r>
              <a:rPr lang="hr-HR" sz="600" i="1" dirty="0">
                <a:solidFill>
                  <a:srgbClr val="000000"/>
                </a:solidFill>
                <a:latin typeface="Arial" panose="020B0604020202020204" pitchFamily="34" charset="0"/>
              </a:rPr>
              <a:t>reb, </a:t>
            </a:r>
            <a:r>
              <a:rPr lang="hr-HR" sz="600" i="1" dirty="0" err="1">
                <a:solidFill>
                  <a:srgbClr val="000000"/>
                </a:solidFill>
                <a:latin typeface="Arial" panose="020B0604020202020204" pitchFamily="34" charset="0"/>
              </a:rPr>
              <a:t>School</a:t>
            </a:r>
            <a:r>
              <a:rPr lang="hr-HR" sz="600" i="1" dirty="0">
                <a:solidFill>
                  <a:srgbClr val="000000"/>
                </a:solidFill>
                <a:latin typeface="Arial" panose="020B0604020202020204" pitchFamily="34" charset="0"/>
              </a:rPr>
              <a:t> </a:t>
            </a:r>
            <a:r>
              <a:rPr lang="hr-HR" sz="600" i="1" dirty="0" err="1">
                <a:solidFill>
                  <a:srgbClr val="000000"/>
                </a:solidFill>
                <a:latin typeface="Arial" panose="020B0604020202020204" pitchFamily="34" charset="0"/>
              </a:rPr>
              <a:t>of</a:t>
            </a:r>
            <a:r>
              <a:rPr lang="hr-HR" sz="600" i="1" dirty="0">
                <a:solidFill>
                  <a:srgbClr val="000000"/>
                </a:solidFill>
                <a:latin typeface="Arial" panose="020B0604020202020204" pitchFamily="34" charset="0"/>
              </a:rPr>
              <a:t> Medicine</a:t>
            </a:r>
            <a:endParaRPr lang="hr-HR" sz="800" b="0" i="1" dirty="0">
              <a:solidFill>
                <a:srgbClr val="000000"/>
              </a:solidFill>
              <a:effectLst/>
              <a:latin typeface="Arial" panose="020B0604020202020204" pitchFamily="34" charset="0"/>
            </a:endParaRPr>
          </a:p>
        </p:txBody>
      </p:sp>
      <p:sp>
        <p:nvSpPr>
          <p:cNvPr id="6" name="TekstniOkvir 5">
            <a:extLst>
              <a:ext uri="{FF2B5EF4-FFF2-40B4-BE49-F238E27FC236}">
                <a16:creationId xmlns:a16="http://schemas.microsoft.com/office/drawing/2014/main" id="{88A5DA8D-B389-E7F3-8323-29D3932308A2}"/>
              </a:ext>
            </a:extLst>
          </p:cNvPr>
          <p:cNvSpPr txBox="1"/>
          <p:nvPr/>
        </p:nvSpPr>
        <p:spPr>
          <a:xfrm>
            <a:off x="214646" y="1665902"/>
            <a:ext cx="3780000" cy="1938992"/>
          </a:xfrm>
          <a:prstGeom prst="rect">
            <a:avLst/>
          </a:prstGeom>
          <a:noFill/>
        </p:spPr>
        <p:txBody>
          <a:bodyPr wrap="square" rtlCol="0">
            <a:spAutoFit/>
          </a:bodyPr>
          <a:lstStyle/>
          <a:p>
            <a:pPr algn="just"/>
            <a:r>
              <a:rPr lang="en-US" sz="1200" dirty="0"/>
              <a:t>Sarcoidosis is inflammatory, multiorgan disease with pulmonary involvement in more than 90% cases and often is treated with immunosuppressive therapy, which make patients more susceptible to infections. Knowing that patients with underlying chronic lung disease may have worse outcome of SARS CoV2 infection, our aim was to analyze if patients with sarcoidosis are at higher risk of severe forms of Covid 19 infection. We investigated how immunosuppressive therapy and vaccination status affected the clinical course and outcome.</a:t>
            </a:r>
            <a:endParaRPr lang="hr-HR" sz="1200" dirty="0"/>
          </a:p>
        </p:txBody>
      </p:sp>
      <p:sp>
        <p:nvSpPr>
          <p:cNvPr id="7" name="TekstniOkvir 6">
            <a:extLst>
              <a:ext uri="{FF2B5EF4-FFF2-40B4-BE49-F238E27FC236}">
                <a16:creationId xmlns:a16="http://schemas.microsoft.com/office/drawing/2014/main" id="{DBADBDF4-7EF2-6576-454B-FE1C2A25EEDE}"/>
              </a:ext>
            </a:extLst>
          </p:cNvPr>
          <p:cNvSpPr txBox="1"/>
          <p:nvPr/>
        </p:nvSpPr>
        <p:spPr>
          <a:xfrm>
            <a:off x="124536" y="4499600"/>
            <a:ext cx="3780000" cy="1384995"/>
          </a:xfrm>
          <a:prstGeom prst="rect">
            <a:avLst/>
          </a:prstGeom>
          <a:noFill/>
        </p:spPr>
        <p:txBody>
          <a:bodyPr wrap="square" rtlCol="0">
            <a:spAutoFit/>
          </a:bodyPr>
          <a:lstStyle/>
          <a:p>
            <a:pPr algn="just"/>
            <a:r>
              <a:rPr lang="en-US" sz="1200" dirty="0">
                <a:effectLst/>
                <a:latin typeface="Calibri" panose="020F0502020204030204" pitchFamily="34" charset="0"/>
                <a:ea typeface="Calibri" panose="020F0502020204030204" pitchFamily="34" charset="0"/>
                <a:cs typeface="F"/>
              </a:rPr>
              <a:t>We retrospectively collected data on patients with sarcoidosis from our Clinic who were tested positive for SARS CoV-2 from Jan 2020 until April 2022. It included demographic data, severity of Covid 19 infection, immunosuppressive therapy during infection, lung function tests prior and after the infection and vaccination status.</a:t>
            </a:r>
            <a:endParaRPr lang="hr-HR" sz="1200" dirty="0"/>
          </a:p>
        </p:txBody>
      </p:sp>
      <p:sp>
        <p:nvSpPr>
          <p:cNvPr id="8" name="TekstniOkvir 7">
            <a:extLst>
              <a:ext uri="{FF2B5EF4-FFF2-40B4-BE49-F238E27FC236}">
                <a16:creationId xmlns:a16="http://schemas.microsoft.com/office/drawing/2014/main" id="{F07E5974-EC59-8908-FA0E-2C9C702D7B24}"/>
              </a:ext>
            </a:extLst>
          </p:cNvPr>
          <p:cNvSpPr txBox="1"/>
          <p:nvPr/>
        </p:nvSpPr>
        <p:spPr>
          <a:xfrm>
            <a:off x="4284735" y="1665902"/>
            <a:ext cx="3780000" cy="3046988"/>
          </a:xfrm>
          <a:prstGeom prst="rect">
            <a:avLst/>
          </a:prstGeom>
          <a:noFill/>
        </p:spPr>
        <p:txBody>
          <a:bodyPr wrap="square" rtlCol="0">
            <a:spAutoFit/>
          </a:bodyPr>
          <a:lstStyle/>
          <a:p>
            <a:pPr algn="just"/>
            <a:r>
              <a:rPr lang="en-US" sz="1200" dirty="0"/>
              <a:t> A total of 81 patients were included (48 females, 33 males) with median age 52 years (30±77). 47 (58%) patients were without immunosuppressive therapy during Covid 19 infection, 24 (30%) were treated with prednisone and 10 (12%) were treated with prednisone and methotrexate. 2 (2%) patients had asymptomatic infection, 69 (86%) patients had mild form of disease, 6 (7%)  had moderate disease, 4( 5%) had severe form of disease and none developed critical disease. The patients who developed severe forms of disease had underlying medical conditions that are classified as risk factors (cardiomyopathy, diabetes mellitus, arterial hypertension and obesity). </a:t>
            </a:r>
            <a:endParaRPr lang="hr-HR" sz="1200" dirty="0"/>
          </a:p>
          <a:p>
            <a:pPr algn="just"/>
            <a:r>
              <a:rPr lang="en-US" sz="1200" dirty="0"/>
              <a:t>50 patients were vaccinated, 21 prior to Covid 19 and 29 after.</a:t>
            </a:r>
            <a:endParaRPr lang="hr-HR" sz="1200" dirty="0"/>
          </a:p>
          <a:p>
            <a:pPr algn="just"/>
            <a:endParaRPr lang="hr-HR" sz="1200" dirty="0"/>
          </a:p>
        </p:txBody>
      </p:sp>
      <p:sp>
        <p:nvSpPr>
          <p:cNvPr id="9" name="TekstniOkvir 8">
            <a:extLst>
              <a:ext uri="{FF2B5EF4-FFF2-40B4-BE49-F238E27FC236}">
                <a16:creationId xmlns:a16="http://schemas.microsoft.com/office/drawing/2014/main" id="{2D69EB7C-1929-65DE-3A27-ACFE1FE3A3A5}"/>
              </a:ext>
            </a:extLst>
          </p:cNvPr>
          <p:cNvSpPr txBox="1"/>
          <p:nvPr/>
        </p:nvSpPr>
        <p:spPr>
          <a:xfrm>
            <a:off x="8194914" y="1120950"/>
            <a:ext cx="3780000" cy="1938992"/>
          </a:xfrm>
          <a:prstGeom prst="rect">
            <a:avLst/>
          </a:prstGeom>
          <a:noFill/>
        </p:spPr>
        <p:txBody>
          <a:bodyPr wrap="square" rtlCol="0">
            <a:spAutoFit/>
          </a:bodyPr>
          <a:lstStyle/>
          <a:p>
            <a:pPr algn="just"/>
            <a:r>
              <a:rPr lang="en-US" sz="1200" dirty="0"/>
              <a:t>The average FVC before Covid 19 infection was 97% (72±131) and 91% (63±123) after, average FEV1 prior to infection was 93% (49±125) and 89% (43±123) after, and DLCO prior to infection was 88% (54±131) and 88% (56±133) after.</a:t>
            </a:r>
            <a:r>
              <a:rPr lang="hr-HR" sz="1200" dirty="0"/>
              <a:t> </a:t>
            </a:r>
            <a:r>
              <a:rPr lang="en-US" sz="1200" dirty="0"/>
              <a:t>In 3 patients with moderate and 4 patients with severe form of disease decline in lung function tests after infection was observed. 2 of them were not vaccinated, 4 was vaccinated after and 1 was vaccinated prior to infection. In other patients there was no significant decline in lung function tests after Covid 19.</a:t>
            </a:r>
            <a:endParaRPr lang="hr-HR" sz="1200" dirty="0"/>
          </a:p>
        </p:txBody>
      </p:sp>
      <p:pic>
        <p:nvPicPr>
          <p:cNvPr id="10" name="Picture 2">
            <a:extLst>
              <a:ext uri="{FF2B5EF4-FFF2-40B4-BE49-F238E27FC236}">
                <a16:creationId xmlns:a16="http://schemas.microsoft.com/office/drawing/2014/main" id="{82917BA3-7602-B81A-35AF-9A6A11F7E5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2861" y="4623454"/>
            <a:ext cx="2886277" cy="1764000"/>
          </a:xfrm>
          <a:prstGeom prst="rect">
            <a:avLst/>
          </a:prstGeom>
          <a:noFill/>
          <a:extLst>
            <a:ext uri="{909E8E84-426E-40DD-AFC4-6F175D3DCCD1}">
              <a14:hiddenFill xmlns:a14="http://schemas.microsoft.com/office/drawing/2010/main">
                <a:solidFill>
                  <a:srgbClr val="FFFFFF"/>
                </a:solidFill>
              </a14:hiddenFill>
            </a:ext>
          </a:extLst>
        </p:spPr>
      </p:pic>
      <p:sp>
        <p:nvSpPr>
          <p:cNvPr id="11" name="TekstniOkvir 10">
            <a:extLst>
              <a:ext uri="{FF2B5EF4-FFF2-40B4-BE49-F238E27FC236}">
                <a16:creationId xmlns:a16="http://schemas.microsoft.com/office/drawing/2014/main" id="{4F1F5ACD-5C6D-04AD-6345-4D715E97AD0B}"/>
              </a:ext>
            </a:extLst>
          </p:cNvPr>
          <p:cNvSpPr txBox="1"/>
          <p:nvPr/>
        </p:nvSpPr>
        <p:spPr>
          <a:xfrm>
            <a:off x="8194913" y="5572469"/>
            <a:ext cx="3780000" cy="1015663"/>
          </a:xfrm>
          <a:prstGeom prst="rect">
            <a:avLst/>
          </a:prstGeom>
          <a:noFill/>
        </p:spPr>
        <p:txBody>
          <a:bodyPr wrap="square" rtlCol="0">
            <a:spAutoFit/>
          </a:bodyPr>
          <a:lstStyle/>
          <a:p>
            <a:pPr algn="just"/>
            <a:r>
              <a:rPr lang="en-US" sz="1200" dirty="0"/>
              <a:t>Our mostly developed mild form of Covid 19 infection </a:t>
            </a:r>
            <a:r>
              <a:rPr lang="en-US" sz="1200" dirty="0" err="1"/>
              <a:t>patientsand</a:t>
            </a:r>
            <a:r>
              <a:rPr lang="en-US" sz="1200" dirty="0"/>
              <a:t> immunosuppressive therapy had no impact on course of Covid 19. Decline in lung function tests was observed in patients with moderate and severe form of disease, who mostly weren´t vaccinated prior to infection.</a:t>
            </a:r>
            <a:endParaRPr lang="hr-HR" sz="1200" dirty="0"/>
          </a:p>
        </p:txBody>
      </p:sp>
      <p:pic>
        <p:nvPicPr>
          <p:cNvPr id="1026" name="Picture 2">
            <a:extLst>
              <a:ext uri="{FF2B5EF4-FFF2-40B4-BE49-F238E27FC236}">
                <a16:creationId xmlns:a16="http://schemas.microsoft.com/office/drawing/2014/main" id="{D6E92BD8-2300-E78A-8530-DABE3C4D98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4913" y="3157497"/>
            <a:ext cx="2880000" cy="1780676"/>
          </a:xfrm>
          <a:prstGeom prst="rect">
            <a:avLst/>
          </a:prstGeom>
          <a:noFill/>
          <a:extLst>
            <a:ext uri="{909E8E84-426E-40DD-AFC4-6F175D3DCCD1}">
              <a14:hiddenFill xmlns:a14="http://schemas.microsoft.com/office/drawing/2010/main">
                <a:solidFill>
                  <a:srgbClr val="FFFFFF"/>
                </a:solidFill>
              </a14:hiddenFill>
            </a:ext>
          </a:extLst>
        </p:spPr>
      </p:pic>
      <p:sp>
        <p:nvSpPr>
          <p:cNvPr id="12" name="TekstniOkvir 11">
            <a:extLst>
              <a:ext uri="{FF2B5EF4-FFF2-40B4-BE49-F238E27FC236}">
                <a16:creationId xmlns:a16="http://schemas.microsoft.com/office/drawing/2014/main" id="{E7C79D6A-ABF9-C1D5-ADE4-E966D6359BC0}"/>
              </a:ext>
            </a:extLst>
          </p:cNvPr>
          <p:cNvSpPr txBox="1"/>
          <p:nvPr/>
        </p:nvSpPr>
        <p:spPr>
          <a:xfrm>
            <a:off x="217086" y="1151868"/>
            <a:ext cx="3636000" cy="369332"/>
          </a:xfrm>
          <a:prstGeom prst="rect">
            <a:avLst/>
          </a:prstGeom>
          <a:solidFill>
            <a:schemeClr val="accent2">
              <a:lumMod val="60000"/>
              <a:lumOff val="40000"/>
            </a:schemeClr>
          </a:solidFill>
          <a:ln>
            <a:solidFill>
              <a:srgbClr val="9966FF"/>
            </a:solidFill>
          </a:ln>
        </p:spPr>
        <p:txBody>
          <a:bodyPr wrap="square" rtlCol="0">
            <a:spAutoFit/>
          </a:bodyPr>
          <a:lstStyle/>
          <a:p>
            <a:pPr algn="ctr"/>
            <a:r>
              <a:rPr lang="hr-HR" dirty="0">
                <a:ln w="0"/>
                <a:effectLst>
                  <a:outerShdw blurRad="38100" dist="19050" dir="2700000" algn="tl" rotWithShape="0">
                    <a:schemeClr val="dk1">
                      <a:alpha val="40000"/>
                    </a:schemeClr>
                  </a:outerShdw>
                </a:effectLst>
              </a:rPr>
              <a:t>AIMS:</a:t>
            </a:r>
          </a:p>
        </p:txBody>
      </p:sp>
      <p:sp>
        <p:nvSpPr>
          <p:cNvPr id="15" name="TekstniOkvir 14">
            <a:extLst>
              <a:ext uri="{FF2B5EF4-FFF2-40B4-BE49-F238E27FC236}">
                <a16:creationId xmlns:a16="http://schemas.microsoft.com/office/drawing/2014/main" id="{F57554C9-A768-7F2F-E5C9-E96747D17402}"/>
              </a:ext>
            </a:extLst>
          </p:cNvPr>
          <p:cNvSpPr txBox="1"/>
          <p:nvPr/>
        </p:nvSpPr>
        <p:spPr>
          <a:xfrm>
            <a:off x="217086" y="4047835"/>
            <a:ext cx="3636000" cy="369332"/>
          </a:xfrm>
          <a:prstGeom prst="rect">
            <a:avLst/>
          </a:prstGeom>
          <a:solidFill>
            <a:schemeClr val="accent2">
              <a:lumMod val="60000"/>
              <a:lumOff val="40000"/>
            </a:schemeClr>
          </a:solidFill>
          <a:ln>
            <a:solidFill>
              <a:srgbClr val="9966FF"/>
            </a:solidFill>
          </a:ln>
        </p:spPr>
        <p:txBody>
          <a:bodyPr wrap="square" rtlCol="0">
            <a:spAutoFit/>
          </a:bodyPr>
          <a:lstStyle/>
          <a:p>
            <a:pPr algn="ctr"/>
            <a:r>
              <a:rPr lang="hr-HR" dirty="0">
                <a:ln w="0"/>
                <a:effectLst>
                  <a:outerShdw blurRad="38100" dist="19050" dir="2700000" algn="tl" rotWithShape="0">
                    <a:schemeClr val="dk1">
                      <a:alpha val="40000"/>
                    </a:schemeClr>
                  </a:outerShdw>
                </a:effectLst>
              </a:rPr>
              <a:t>METHODS:</a:t>
            </a:r>
          </a:p>
        </p:txBody>
      </p:sp>
      <p:sp>
        <p:nvSpPr>
          <p:cNvPr id="16" name="TekstniOkvir 15">
            <a:extLst>
              <a:ext uri="{FF2B5EF4-FFF2-40B4-BE49-F238E27FC236}">
                <a16:creationId xmlns:a16="http://schemas.microsoft.com/office/drawing/2014/main" id="{17A56579-D396-1731-0B8C-AFED0274B35D}"/>
              </a:ext>
            </a:extLst>
          </p:cNvPr>
          <p:cNvSpPr txBox="1"/>
          <p:nvPr/>
        </p:nvSpPr>
        <p:spPr>
          <a:xfrm>
            <a:off x="4312730" y="1151868"/>
            <a:ext cx="3636000" cy="369332"/>
          </a:xfrm>
          <a:prstGeom prst="rect">
            <a:avLst/>
          </a:prstGeom>
          <a:solidFill>
            <a:schemeClr val="accent2">
              <a:lumMod val="60000"/>
              <a:lumOff val="40000"/>
            </a:schemeClr>
          </a:solidFill>
          <a:ln>
            <a:solidFill>
              <a:srgbClr val="9966FF"/>
            </a:solidFill>
          </a:ln>
        </p:spPr>
        <p:txBody>
          <a:bodyPr wrap="square" rtlCol="0">
            <a:spAutoFit/>
          </a:bodyPr>
          <a:lstStyle/>
          <a:p>
            <a:pPr algn="ctr"/>
            <a:r>
              <a:rPr lang="hr-HR" dirty="0">
                <a:ln w="0"/>
                <a:effectLst>
                  <a:outerShdw blurRad="38100" dist="19050" dir="2700000" algn="tl" rotWithShape="0">
                    <a:schemeClr val="dk1">
                      <a:alpha val="40000"/>
                    </a:schemeClr>
                  </a:outerShdw>
                </a:effectLst>
              </a:rPr>
              <a:t>RESULTS:</a:t>
            </a:r>
          </a:p>
        </p:txBody>
      </p:sp>
      <p:sp>
        <p:nvSpPr>
          <p:cNvPr id="17" name="TekstniOkvir 16">
            <a:extLst>
              <a:ext uri="{FF2B5EF4-FFF2-40B4-BE49-F238E27FC236}">
                <a16:creationId xmlns:a16="http://schemas.microsoft.com/office/drawing/2014/main" id="{4D4F6419-F614-C1DF-7D2C-EF1E52E366B5}"/>
              </a:ext>
            </a:extLst>
          </p:cNvPr>
          <p:cNvSpPr txBox="1"/>
          <p:nvPr/>
        </p:nvSpPr>
        <p:spPr>
          <a:xfrm>
            <a:off x="8266913" y="5136122"/>
            <a:ext cx="3636000" cy="369332"/>
          </a:xfrm>
          <a:prstGeom prst="rect">
            <a:avLst/>
          </a:prstGeom>
          <a:solidFill>
            <a:schemeClr val="accent2">
              <a:lumMod val="60000"/>
              <a:lumOff val="40000"/>
            </a:schemeClr>
          </a:solidFill>
          <a:ln>
            <a:solidFill>
              <a:srgbClr val="9966FF"/>
            </a:solidFill>
          </a:ln>
        </p:spPr>
        <p:txBody>
          <a:bodyPr wrap="square" rtlCol="0">
            <a:spAutoFit/>
          </a:bodyPr>
          <a:lstStyle/>
          <a:p>
            <a:pPr algn="ctr"/>
            <a:r>
              <a:rPr lang="hr-HR" dirty="0">
                <a:ln w="0"/>
                <a:effectLst>
                  <a:outerShdw blurRad="38100" dist="19050" dir="2700000" algn="tl" rotWithShape="0">
                    <a:schemeClr val="dk1">
                      <a:alpha val="40000"/>
                    </a:schemeClr>
                  </a:outerShdw>
                </a:effectLst>
              </a:rPr>
              <a:t>CONCLUSION:</a:t>
            </a:r>
          </a:p>
        </p:txBody>
      </p:sp>
    </p:spTree>
    <p:extLst>
      <p:ext uri="{BB962C8B-B14F-4D97-AF65-F5344CB8AC3E}">
        <p14:creationId xmlns:p14="http://schemas.microsoft.com/office/powerpoint/2010/main" val="1733513273"/>
      </p:ext>
    </p:extLst>
  </p:cSld>
  <p:clrMapOvr>
    <a:masterClrMapping/>
  </p:clrMapOvr>
</p:sld>
</file>

<file path=ppt/theme/theme1.xml><?xml version="1.0" encoding="utf-8"?>
<a:theme xmlns:a="http://schemas.openxmlformats.org/drawingml/2006/main" name="Tema sustava Office">
  <a:themeElements>
    <a:clrScheme name="Plavo-zelena">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TotalTime>
  <Words>556</Words>
  <Application>Microsoft Office PowerPoint</Application>
  <PresentationFormat>Široki zaslon</PresentationFormat>
  <Paragraphs>13</Paragraphs>
  <Slides>1</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vt:i4>
      </vt:variant>
    </vt:vector>
  </HeadingPairs>
  <TitlesOfParts>
    <vt:vector size="5" baseType="lpstr">
      <vt:lpstr>Arial</vt:lpstr>
      <vt:lpstr>Calibri</vt:lpstr>
      <vt:lpstr>Calibri Light</vt:lpstr>
      <vt:lpstr>Tema sustava Office</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Kristijan Hađar</dc:creator>
  <cp:lastModifiedBy>Kristijan Hađar</cp:lastModifiedBy>
  <cp:revision>7</cp:revision>
  <dcterms:created xsi:type="dcterms:W3CDTF">2022-05-16T20:18:58Z</dcterms:created>
  <dcterms:modified xsi:type="dcterms:W3CDTF">2022-05-22T12:19:56Z</dcterms:modified>
</cp:coreProperties>
</file>