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8" r:id="rId2"/>
  </p:sldIdLst>
  <p:sldSz cx="18288000" cy="10287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367" autoAdjust="0"/>
    <p:restoredTop sz="91766" autoAdjust="0"/>
  </p:normalViewPr>
  <p:slideViewPr>
    <p:cSldViewPr snapToGrid="0">
      <p:cViewPr varScale="1">
        <p:scale>
          <a:sx n="70" d="100"/>
          <a:sy n="70" d="100"/>
        </p:scale>
        <p:origin x="501" y="6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904" y="1683545"/>
            <a:ext cx="13502193" cy="35814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904" y="5403057"/>
            <a:ext cx="13502193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A937-BFFB-4233-B373-45FD402CE1C5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7DCA7-B6FC-4237-A72A-912557D3924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7519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09" y="6434059"/>
            <a:ext cx="15551346" cy="122903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709" y="931982"/>
            <a:ext cx="15551346" cy="5069603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7663092"/>
            <a:ext cx="15548997" cy="1023708"/>
          </a:xfrm>
        </p:spPr>
        <p:txBody>
          <a:bodyPr/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939B-4FB5-4069-9CCF-DD2040961983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D862-797E-4010-8790-B20216C5197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2142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513728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6307230"/>
            <a:ext cx="15530642" cy="238827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5A81-8FE9-4ED2-92A8-861BC1780780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FDB4-44A9-4D6B-A7BE-D32359FFB0E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2410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4125" y="1103313"/>
            <a:ext cx="914400" cy="876300"/>
          </a:xfrm>
          <a:prstGeom prst="rect">
            <a:avLst/>
          </a:prstGeom>
        </p:spPr>
        <p:txBody>
          <a:bodyPr lIns="137160" tIns="68580" rIns="137160" bIns="6858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2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87713" y="4457700"/>
            <a:ext cx="914400" cy="877888"/>
          </a:xfrm>
          <a:prstGeom prst="rect">
            <a:avLst/>
          </a:prstGeom>
        </p:spPr>
        <p:txBody>
          <a:bodyPr lIns="137160" tIns="68580" rIns="137160" bIns="6858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2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640218"/>
          </a:xfrm>
        </p:spPr>
        <p:txBody>
          <a:bodyPr anchor="t"/>
          <a:lstStyle>
            <a:lvl1pPr marL="0" indent="0" algn="r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6307232"/>
            <a:ext cx="15530643" cy="237957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CEE7-88B8-4FFF-ABAB-A981EABA83CF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D7508C4-A5E5-47AC-AE1B-9E13DB808A3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5020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10" y="3190414"/>
            <a:ext cx="15532991" cy="376775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6975834"/>
            <a:ext cx="15530645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EE28-B8EE-442A-AEB7-0DFBFFD99D3B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4DEC-7165-4B74-8A98-08AD37A333C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7594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91" y="914401"/>
            <a:ext cx="1553064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91" y="3132479"/>
            <a:ext cx="4948434" cy="12349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91" y="4367436"/>
            <a:ext cx="4948434" cy="4319364"/>
          </a:xfrm>
        </p:spPr>
        <p:txBody>
          <a:bodyPr anchor="t"/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317" y="3132480"/>
            <a:ext cx="494783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7318" y="4367436"/>
            <a:ext cx="4949732" cy="4319364"/>
          </a:xfrm>
        </p:spPr>
        <p:txBody>
          <a:bodyPr anchor="t"/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3132480"/>
            <a:ext cx="493681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64520" y="4367436"/>
            <a:ext cx="4936817" cy="4319364"/>
          </a:xfrm>
        </p:spPr>
        <p:txBody>
          <a:bodyPr anchor="t"/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BA5C-B6ED-4091-A50D-FD7D4FFA92EC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9191FF2-956C-41E8-949C-BA7B5C5D050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5764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93" y="6293849"/>
            <a:ext cx="4948433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38030" y="3448481"/>
            <a:ext cx="4410075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93" y="7158242"/>
            <a:ext cx="4948433" cy="1528557"/>
          </a:xfrm>
        </p:spPr>
        <p:txBody>
          <a:bodyPr anchor="t"/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052" y="6293849"/>
            <a:ext cx="4948475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53495" y="3448481"/>
            <a:ext cx="4395788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58240"/>
            <a:ext cx="4950504" cy="1528557"/>
          </a:xfrm>
        </p:spPr>
        <p:txBody>
          <a:bodyPr anchor="t"/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60135" y="6293849"/>
            <a:ext cx="4934850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29205" y="3448481"/>
            <a:ext cx="4398170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947" y="7158242"/>
            <a:ext cx="4941387" cy="1528556"/>
          </a:xfrm>
        </p:spPr>
        <p:txBody>
          <a:bodyPr anchor="t"/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A8A5-739C-4AB8-BBE8-DE6F055EC6FF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723FD77-45AC-4BDE-9752-F28A9E51642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9237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4F25-E233-4428-BFA9-ADF1E4CEF0B5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881A6-606B-4847-A9C4-11A56A33836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4289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914399"/>
            <a:ext cx="3813986" cy="77724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692" y="914399"/>
            <a:ext cx="11488058" cy="77724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F245-B969-4F19-9F2A-1703ADC0D22A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FE5D7-71E8-49C2-AC58-009B341039C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81667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15545739" cy="5136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9CA2-3A0C-4181-B3D4-5E925CAB35B4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1FCD13-A45A-46D0-8A91-42C2557A39E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8566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95FA-BE1C-4A36-AE2A-F5533AA339A7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4F7A9-38C5-4DAF-8DE0-D4AE09AF42F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6292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866" y="985840"/>
            <a:ext cx="14600268" cy="4279106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866" y="5403058"/>
            <a:ext cx="14600268" cy="2250281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FB4E-A855-4229-931B-EA2D9721AED6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EB877-D2A2-4026-81CC-5B058F3EA6B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002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693" y="3132479"/>
            <a:ext cx="7659006" cy="5554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105" y="3132479"/>
            <a:ext cx="7641231" cy="5554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D753-FB3F-4BFC-AFA5-AA9069155C9B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DDF5-533A-4353-92F9-3F350646C24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0247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707" y="3132480"/>
            <a:ext cx="7318799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693" y="4368348"/>
            <a:ext cx="7660812" cy="4318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3005" y="3132480"/>
            <a:ext cx="7298331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368348"/>
            <a:ext cx="7643036" cy="4318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955F-6FA4-4B55-B780-849EF43A207B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059F-9983-4316-B944-A2440FF9939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3224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0879-FE69-4DAD-BB9F-49AFAB9F989D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F1F8B-09AA-4CC4-B4C9-2E9DCF20524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506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727B-CB27-4792-B024-A9897CA13C65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7B211-F823-4EB0-9FB4-11CC6D55FB5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217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3" y="914400"/>
            <a:ext cx="5898356" cy="35433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096" y="914400"/>
            <a:ext cx="9284238" cy="77724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5843" y="4457700"/>
            <a:ext cx="5898356" cy="4229099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7E18-80ED-4BEA-8E13-6853D7E8E81B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D8CF8-1207-41C9-92D7-850447B3159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433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1" y="914400"/>
            <a:ext cx="8894660" cy="3543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6" y="1138322"/>
            <a:ext cx="4883034" cy="732455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4457700"/>
            <a:ext cx="8902425" cy="4229100"/>
          </a:xfrm>
        </p:spPr>
        <p:txBody>
          <a:bodyPr/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C3AA-683A-40A4-A67D-51D58B1D45D4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DD4F9-1414-442F-9A7A-61B1E2718DF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090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013" y="914400"/>
            <a:ext cx="15532100" cy="198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3" y="3144838"/>
            <a:ext cx="15532100" cy="554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7313" y="8824913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B2B6A-D1AA-42F9-9979-E4873C9A13C9}" type="datetimeFigureOut">
              <a:rPr lang="hr-HR"/>
              <a:pPr>
                <a:defRPr/>
              </a:pPr>
              <a:t>18.5.2022.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013" y="8824913"/>
            <a:ext cx="10009187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0225" y="8824913"/>
            <a:ext cx="1131888" cy="5476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FFFFFF"/>
                </a:solidFill>
              </a:defRPr>
            </a:lvl1pPr>
          </a:lstStyle>
          <a:p>
            <a:fld id="{20DCBC7A-80A3-44EA-A2D7-2D2EBE2E552C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8" r:id="rId9"/>
    <p:sldLayoutId id="2147484140" r:id="rId10"/>
    <p:sldLayoutId id="2147484141" r:id="rId11"/>
    <p:sldLayoutId id="2147484149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xStyles>
    <p:titleStyle>
      <a:lvl1pPr algn="ctr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2pPr>
      <a:lvl3pPr algn="ctr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3pPr>
      <a:lvl4pPr algn="ctr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4pPr>
      <a:lvl5pPr algn="ctr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defTabSz="1371600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defTabSz="1371600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defTabSz="1371600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defTabSz="1371600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defTabSz="1371600" rtl="0" eaLnBrk="0" fontAlgn="base" hangingPunct="0">
        <a:lnSpc>
          <a:spcPct val="120000"/>
        </a:lnSpc>
        <a:spcBef>
          <a:spcPts val="15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981" y="109048"/>
            <a:ext cx="15540037" cy="1592752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hr-H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MOGUĆI UTJECAJ </a:t>
            </a:r>
            <a:r>
              <a:rPr lang="hr-HR" sz="28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PODNEBLJA </a:t>
            </a:r>
            <a:br>
              <a:rPr lang="en-GB" sz="28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8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hr-H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KARAKTERISTIKE BOLESNIKA S KOPB-</a:t>
            </a:r>
            <a:r>
              <a:rPr lang="hr-HR" sz="2800" cap="none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</a:t>
            </a:r>
            <a:br>
              <a:rPr lang="en-US" sz="31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hr-HR" sz="22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asioli</a:t>
            </a:r>
            <a:r>
              <a:rPr lang="hr-HR" sz="2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hr-HR" sz="22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asap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</a:t>
            </a:r>
            <a:r>
              <a:rPr lang="hr-HR" sz="22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hr-HR" sz="2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Š</a:t>
            </a:r>
            <a:r>
              <a:rPr lang="hr-HR" sz="22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krinjarić</a:t>
            </a:r>
            <a:r>
              <a:rPr lang="hr-HR" sz="2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r-HR" sz="22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incar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hr-HR" sz="22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2,3 </a:t>
            </a:r>
            <a:r>
              <a:rPr lang="hr-HR" sz="2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hr-HR" sz="22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okoza 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hr-HR" sz="22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hr-HR" sz="22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hr-HR" sz="22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osavi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hr-HR" sz="22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hr-HR" sz="22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1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hr-HR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Opća </a:t>
            </a:r>
            <a:r>
              <a:rPr lang="hr-HR" sz="14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bolnica </a:t>
            </a:r>
            <a:r>
              <a:rPr lang="hr-HR" sz="14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Zadar, Odjel za pulmologiju; </a:t>
            </a:r>
            <a:r>
              <a:rPr lang="hr-HR" sz="1400" b="0" cap="none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hr-HR" sz="14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 zdravlja Osječko-baranjske </a:t>
            </a:r>
            <a:r>
              <a:rPr lang="hr-HR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županije;</a:t>
            </a:r>
            <a:r>
              <a:rPr lang="en-GB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hr-HR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Medicinski </a:t>
            </a:r>
            <a:r>
              <a:rPr lang="hr-HR" sz="14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fakultet Osijek</a:t>
            </a:r>
            <a:r>
              <a:rPr lang="hr-HR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400" b="0" cap="none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hr-HR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KBC </a:t>
            </a:r>
            <a:r>
              <a:rPr lang="en-GB" sz="14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hr-HR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sijek,</a:t>
            </a:r>
            <a:r>
              <a:rPr lang="en-GB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</a:t>
            </a:r>
            <a:r>
              <a:rPr lang="hr-HR" sz="1400" b="0" cap="none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avod </a:t>
            </a:r>
            <a:r>
              <a:rPr lang="hr-HR" sz="1400" b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 pulmologiju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8138" y="1770204"/>
            <a:ext cx="9131300" cy="1338614"/>
          </a:xfrm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hr-HR" altLang="sr-Latn-RS" sz="1600" b="1">
                <a:solidFill>
                  <a:schemeClr val="bg1"/>
                </a:solidFill>
                <a:effectLst/>
                <a:latin typeface="Arial" charset="0"/>
                <a:ea typeface="Calibri" pitchFamily="34" charset="0"/>
                <a:cs typeface="Arial" charset="0"/>
              </a:rPr>
              <a:t>CILJ</a:t>
            </a:r>
            <a:r>
              <a:rPr lang="hr-HR" altLang="sr-Latn-RS" sz="1600">
                <a:solidFill>
                  <a:schemeClr val="bg1"/>
                </a:solidFill>
                <a:effectLst/>
                <a:latin typeface="Arial" charset="0"/>
                <a:ea typeface="Calibri" pitchFamily="34" charset="0"/>
                <a:cs typeface="Arial" charset="0"/>
              </a:rPr>
              <a:t>: Kronična opstruktivna plućna bolest (KOPB) vrlo je heterogena bolest i poznato je da okolišni čimbenici imaju važnu ulogu u njenoj patogenezi, kako u nastanku tako i u pojavnim oblicima. Bolesnici s KOPB-om imaju brojne komorbiditete koji im utječu na kvalitetu života i smrtnost. Cilj ovog istraživanja bio je istražiti razlikuju li se međusobno bolesnici s KOPB-om u dvije hrvatske regije, s obzirom na različite okolišne utjecaje</a:t>
            </a:r>
            <a:r>
              <a:rPr lang="en-GB" altLang="sr-Latn-RS" sz="1600">
                <a:solidFill>
                  <a:schemeClr val="bg1"/>
                </a:solidFill>
                <a:effectLst/>
                <a:latin typeface="Arial" charset="0"/>
                <a:ea typeface="Calibri" pitchFamily="34" charset="0"/>
                <a:cs typeface="Arial" charset="0"/>
              </a:rPr>
              <a:t>.</a:t>
            </a:r>
            <a:endParaRPr lang="en-US" altLang="sr-Latn-RS">
              <a:effectLst>
                <a:outerShdw blurRad="38100" dist="38100" dir="2700000" algn="tl">
                  <a:srgbClr val="2A5B7F"/>
                </a:outerShdw>
              </a:effectLst>
              <a:ea typeface="Calibri" pitchFamily="34" charset="0"/>
              <a:cs typeface="Arial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38138" y="3472578"/>
            <a:ext cx="9131300" cy="181588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just" eaLnBrk="1" hangingPunct="1"/>
            <a:r>
              <a:rPr lang="hr-HR" altLang="en-US" sz="1600" b="1" dirty="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METODE</a:t>
            </a:r>
            <a:r>
              <a:rPr lang="hr-HR" altLang="en-US" sz="1600" dirty="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: Uključeno je 136 bolesnika s KOPB-om svih stupnjeva težine bolesti, obaju spolova, starijih od 40 godina (69 bolesnika u KBC Osijek, a 67 bolesnika u OB Zadar). Analizirani su anamnestički podatci, čimbenici rizika te trajanje i karakteristike bolesti, kao i podatci dobiveni obradom plućne funkcije (spirometrija, FeNO test, difuzijski kapacitet i plinska analiza arterijske krvi), CT-om toraksa (procjena prisutnosti emfizema i bronhiektazija) te ultrazvukom srca (procjena plućne hipertenzije). Provedeno je i anketiranje upitnicima za procjenu težine simptoma bolesti i kvalitete života (mMRC, CAT, SGRQ i SF-36 upitnik).</a:t>
            </a:r>
            <a:endParaRPr lang="en-US" altLang="en-US" sz="1600" dirty="0">
              <a:solidFill>
                <a:schemeClr val="bg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38138" y="5652220"/>
            <a:ext cx="9131300" cy="30480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algn="just" eaLnBrk="1" hangingPunct="1"/>
            <a:r>
              <a:rPr lang="hr-HR" altLang="en-US" sz="1600" b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REZULTATI</a:t>
            </a:r>
            <a:r>
              <a:rPr lang="hr-HR" altLang="en-US" sz="160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: Usporedbom bolesnika u Osijeku i Zadru koji se međusobno nisu razlikovali prema dobi, trajanju i težini bolesti nađene su neke razlike u životnim navikama, karakteristikama bolesti, pridruženim bolestima i kvaliteti života. Među bolesnicima u Zadru bilo je više onih koji su se grijali na drva, dok su prehrambene navike bolesnika u Osijeku sadržavale više voća i povrća. Nađeno je da su bolesnici s KOPB-om u Zadru imali jače izražen emfizem (P &lt;0.001), dok su bolesnici iz Osijeka imali jače izražene simptome kašlja i iskašljavanja (P&lt;0.001). Bolesnici iz Osijeka u odnosu na bolesnike iz Zadra imali su mnogo više kardiovaskularnih komorbiditeta (P&lt;0.001) i depresije (P=0.01). Bolesnici u Osijeku su imali, prema većini stavaka u upitnicima SF-36 i SGRQ, lošiju kvalitetu života iako je statistički bitnost dostignuta samo u SF-36 upitniku. Kod bolesnika u Osijeku za razliku od bolesnika u Zadru stupanj dispneje prema mMRC skali je bio bitno teži. Nije nađena razlika u nalazima plućne funkcije kod bolesnika s KOPB-om u Osijeku i Zadru niti za jedan pokazatelj osim za vrijednosti FeNO testa koje su statistički bile bitno više kod bolesnika u Zadru.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38138" y="9063980"/>
            <a:ext cx="9131300" cy="83099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/>
            <a:r>
              <a:rPr lang="hr-HR" altLang="en-US" sz="16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ZAKLJUČAK</a:t>
            </a:r>
            <a:r>
              <a:rPr lang="hr-HR" altLang="en-US" sz="160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: Ispitani bolesnici s KOPB-om koji žive u dvije geografski različite regije Hrvatske, a liječe se u Osijeku i u Zadru međusobno su se bitno razlikovali u karakteristikama KOPB-a, komorbiditetima i kvaliteti života, a što se može povezati s utjecajem podneblja i načina života.</a:t>
            </a:r>
            <a:endParaRPr lang="en-US" altLang="en-US" sz="1600">
              <a:solidFill>
                <a:schemeClr val="bg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79918"/>
              </p:ext>
            </p:extLst>
          </p:nvPr>
        </p:nvGraphicFramePr>
        <p:xfrm>
          <a:off x="9784080" y="1759354"/>
          <a:ext cx="8065931" cy="2500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Osnovna obilježja bolesnika s KOPB-om u Osijeku i Zadru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Osijek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Zadar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Starosna dob bolesnika </a:t>
                      </a: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 KOPB-om</a:t>
                      </a: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hr-HR" sz="900"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hr-HR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Medijan (IQR)]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 (65 – 78)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71 (65 – 76)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0,77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Spol </a:t>
                      </a:r>
                      <a:r>
                        <a:rPr lang="hr-HR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[n (%)]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Muškarci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 (72)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 (67)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0,50</a:t>
                      </a:r>
                      <a:r>
                        <a:rPr lang="hr-HR" sz="10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Žene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19 (28)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 (33)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Indeks tjelesne mase (</a:t>
                      </a: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kg/m</a:t>
                      </a:r>
                      <a:r>
                        <a:rPr lang="hr-HR" sz="11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hr-HR" sz="900"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hr-HR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Medijan (IQR)]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26,85 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(22,59 – 30,98)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(21,35-28,76)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0,11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Dob kod </a:t>
                      </a: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postavljanja dijagnoze</a:t>
                      </a: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hr-HR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Medijan (IQR)]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56 (50 – 63)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59 (51 – 65)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0,28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34325"/>
              </p:ext>
            </p:extLst>
          </p:nvPr>
        </p:nvGraphicFramePr>
        <p:xfrm>
          <a:off x="9794875" y="4486274"/>
          <a:ext cx="8104187" cy="2623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6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pl-PL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Komorbiditeti u bolesnika s KOPB-om u Osijeku i Zadru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Broj (%) bolesnika s KOPB-om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Osijek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Zadar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Ukupno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Komorbiditeti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/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Kardiovaskularni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56 (81)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28 (42)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84 (62)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&lt;0,001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Dijabetes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 (13)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 (12)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17 (13)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0,85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Depresija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22 (32)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 (13)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31 (23)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TBC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 (9)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 (9)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12 (9)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0,96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Ca pluća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 (6)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 (6)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8 (6)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&gt; 0,99</a:t>
                      </a:r>
                      <a:r>
                        <a:rPr lang="hr-HR" sz="11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/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Ostali karcinomi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 / 9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7 / 7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13 / 16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0,21</a:t>
                      </a:r>
                      <a:r>
                        <a:rPr lang="hr-HR" sz="11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†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/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Gastritis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27 (40)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18 (29)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45 (34)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Astma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23 (34)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 (30)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43 (32)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0,71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pPr marL="901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Osteoporoza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 (15)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 (8)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15 (11)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0,19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3189"/>
              </p:ext>
            </p:extLst>
          </p:nvPr>
        </p:nvGraphicFramePr>
        <p:xfrm>
          <a:off x="9794875" y="7283537"/>
          <a:ext cx="8077200" cy="261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34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SGRQ – upitnik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Medijan (interkvartilni raspon)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Razlika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95% interval</a:t>
                      </a:r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pouzdanosti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P*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Osijek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(n = 66)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Zadar</a:t>
                      </a:r>
                      <a:endParaRPr lang="en-US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(n = 67)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Domena simptoma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51,3 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(33,3 - 73,4)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57,7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(36,3 - 72,1)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2,09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-6,7 do 11,2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0,60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Domena aktivnosti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(35,6 - 72,9)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59,5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(41,8 - 72,8)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0,89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-5,9 do 12,3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0,54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Domena utjecaja bolesti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33,7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(16,9 - 49,6)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20,3 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(10,3 - 42,3)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-6,5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-13,6 do 0,4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Ukupno skala SGRQ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44,5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(28,7 - 58,3)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en-US" sz="11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 (26,2 - 57,0)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-2,3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-9,2 do 4,9</a:t>
                      </a:r>
                      <a:endParaRPr lang="en-US" sz="1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0,49</a:t>
                      </a:r>
                      <a:endParaRPr lang="en-US" sz="1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96721" y="10012990"/>
            <a:ext cx="8694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sz="1200" i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1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Congress of the Croatian Thoracic Society - 25-28 May 2022 Zagreb, Croatia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100" y="-103382"/>
            <a:ext cx="1612900" cy="1620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200891"/>
            <a:ext cx="1203720" cy="12098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" y="36450"/>
            <a:ext cx="1528762" cy="1512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02" b="26476"/>
          <a:stretch/>
        </p:blipFill>
        <p:spPr>
          <a:xfrm>
            <a:off x="15124028" y="264206"/>
            <a:ext cx="1551072" cy="893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624364"/>
            <a:ext cx="18288000" cy="1003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0" y="9944019"/>
            <a:ext cx="18288000" cy="10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128</TotalTime>
  <Words>891</Words>
  <Application>Microsoft Office PowerPoint</Application>
  <PresentationFormat>Custom</PresentationFormat>
  <Paragraphs>134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Rockwell</vt:lpstr>
      <vt:lpstr>Times New Roman</vt:lpstr>
      <vt:lpstr>Damask</vt:lpstr>
      <vt:lpstr>MOGUĆI UTJECAJ PODNEBLJA  NA KARAKTERISTIKE BOLESNIKA S KOPB-om Basioli Kasap E1, Škrinjarić Cincar S2,3 , Dokoza M1, Posavi A4.  1Opća bolnica Zadar, Odjel za pulmologiju; 2 Dom zdravlja Osječko-baranjske županije; 3Medicinski fakultet Osijek; 4KBC Osijek, Zavod za pulmologiju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Martina</cp:lastModifiedBy>
  <cp:revision>29</cp:revision>
  <dcterms:created xsi:type="dcterms:W3CDTF">2019-02-13T13:32:27Z</dcterms:created>
  <dcterms:modified xsi:type="dcterms:W3CDTF">2022-05-18T15:03:19Z</dcterms:modified>
</cp:coreProperties>
</file>