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A67A4A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bg1"/>
                </a:solidFill>
                <a:latin typeface="Fira Sans Extra Condensed" panose="020B0503050000020004" pitchFamily="34" charset="0"/>
                <a:ea typeface="+mn-ea"/>
                <a:cs typeface="+mn-cs"/>
              </a:defRPr>
            </a:pPr>
            <a:r>
              <a:rPr lang="hr-HR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Struktura</a:t>
            </a:r>
            <a:r>
              <a:rPr lang="hr-HR" baseline="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 žena po dobi</a:t>
            </a:r>
            <a:endParaRPr lang="hr-HR" dirty="0">
              <a:solidFill>
                <a:schemeClr val="bg1"/>
              </a:solidFill>
              <a:latin typeface="Fira Sans Extra Condensed" panose="020B0503050000020004" pitchFamily="34" charset="0"/>
            </a:endParaRPr>
          </a:p>
        </c:rich>
      </c:tx>
      <c:layout>
        <c:manualLayout>
          <c:xMode val="edge"/>
          <c:yMode val="edge"/>
          <c:x val="0.13635474792058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bg1"/>
              </a:solidFill>
              <a:latin typeface="Fira Sans Extra Condensed" panose="020B05030500000200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4BE1-4EED-A6E3-6126F09736BC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BE1-4EED-A6E3-6126F09736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BE1-4EED-A6E3-6126F09736BC}"/>
              </c:ext>
            </c:extLst>
          </c:dPt>
          <c:dPt>
            <c:idx val="3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4BE1-4EED-A6E3-6126F09736BC}"/>
              </c:ext>
            </c:extLst>
          </c:dPt>
          <c:dPt>
            <c:idx val="4"/>
            <c:bubble3D val="0"/>
            <c:spPr>
              <a:solidFill>
                <a:srgbClr val="A67A4A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BE1-4EED-A6E3-6126F09736BC}"/>
              </c:ext>
            </c:extLst>
          </c:dPt>
          <c:dPt>
            <c:idx val="5"/>
            <c:bubble3D val="0"/>
            <c:spPr>
              <a:solidFill>
                <a:srgbClr val="FF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4BE1-4EED-A6E3-6126F09736BC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4BE1-4EED-A6E3-6126F09736BC}"/>
              </c:ext>
            </c:extLst>
          </c:dPt>
          <c:dLbls>
            <c:dLbl>
              <c:idx val="0"/>
              <c:layout>
                <c:manualLayout>
                  <c:x val="1.7056531523424869E-2"/>
                  <c:y val="-5.11945461281000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E1-4EED-A6E3-6126F09736BC}"/>
                </c:ext>
              </c:extLst>
            </c:dLbl>
            <c:dLbl>
              <c:idx val="1"/>
              <c:layout>
                <c:manualLayout>
                  <c:x val="2.3879144132794964E-2"/>
                  <c:y val="-2.3463895918451284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E1-4EED-A6E3-6126F09736BC}"/>
                </c:ext>
              </c:extLst>
            </c:dLbl>
            <c:dLbl>
              <c:idx val="6"/>
              <c:layout>
                <c:manualLayout>
                  <c:x val="-1.3645225218739943E-2"/>
                  <c:y val="-2.3463895918451284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E1-4EED-A6E3-6126F09736B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20-30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60-70</c:v>
                </c:pt>
                <c:pt idx="5">
                  <c:v>70-80</c:v>
                </c:pt>
                <c:pt idx="6">
                  <c:v>80-90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39</c:v>
                </c:pt>
                <c:pt idx="2">
                  <c:v>91</c:v>
                </c:pt>
                <c:pt idx="3">
                  <c:v>174</c:v>
                </c:pt>
                <c:pt idx="4">
                  <c:v>184</c:v>
                </c:pt>
                <c:pt idx="5">
                  <c:v>107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1-4EED-A6E3-6126F09736B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rgbClr val="A67A4A"/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bg1"/>
                </a:solidFill>
                <a:latin typeface="Fira Sans Extra Condensed" panose="020B0503050000020004" pitchFamily="34" charset="0"/>
                <a:ea typeface="+mn-ea"/>
                <a:cs typeface="+mn-cs"/>
              </a:defRPr>
            </a:pPr>
            <a:r>
              <a:rPr lang="hr-HR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Struktura muškaraca po dobi</a:t>
            </a:r>
          </a:p>
        </c:rich>
      </c:tx>
      <c:layout>
        <c:manualLayout>
          <c:xMode val="edge"/>
          <c:yMode val="edge"/>
          <c:x val="0.1195284124210228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bg1"/>
              </a:solidFill>
              <a:latin typeface="Fira Sans Extra Condensed" panose="020B05030500000200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A28-45FF-94F6-4A8037DE97C5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A28-45FF-94F6-4A8037DE97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A28-45FF-94F6-4A8037DE97C5}"/>
              </c:ext>
            </c:extLst>
          </c:dPt>
          <c:dPt>
            <c:idx val="3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A28-45FF-94F6-4A8037DE97C5}"/>
              </c:ext>
            </c:extLst>
          </c:dPt>
          <c:dPt>
            <c:idx val="4"/>
            <c:bubble3D val="0"/>
            <c:spPr>
              <a:solidFill>
                <a:srgbClr val="A67A4A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A28-45FF-94F6-4A8037DE97C5}"/>
              </c:ext>
            </c:extLst>
          </c:dPt>
          <c:dPt>
            <c:idx val="5"/>
            <c:bubble3D val="0"/>
            <c:spPr>
              <a:solidFill>
                <a:srgbClr val="FFCC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A28-45FF-94F6-4A8037DE97C5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A28-45FF-94F6-4A8037DE97C5}"/>
              </c:ext>
            </c:extLst>
          </c:dPt>
          <c:dLbls>
            <c:dLbl>
              <c:idx val="0"/>
              <c:layout>
                <c:manualLayout>
                  <c:x val="1.7056531523424869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28-45FF-94F6-4A8037DE97C5}"/>
                </c:ext>
              </c:extLst>
            </c:dLbl>
            <c:dLbl>
              <c:idx val="5"/>
              <c:layout>
                <c:manualLayout>
                  <c:x val="-1.7056531523424932E-2"/>
                  <c:y val="5.11945461281000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28-45FF-94F6-4A8037DE97C5}"/>
                </c:ext>
              </c:extLst>
            </c:dLbl>
            <c:dLbl>
              <c:idx val="6"/>
              <c:layout>
                <c:manualLayout>
                  <c:x val="-1.3645225218739943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28-45FF-94F6-4A8037DE97C5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20-30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60-70</c:v>
                </c:pt>
                <c:pt idx="5">
                  <c:v>70-80</c:v>
                </c:pt>
                <c:pt idx="6">
                  <c:v>80-90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48</c:v>
                </c:pt>
                <c:pt idx="1">
                  <c:v>183</c:v>
                </c:pt>
                <c:pt idx="2">
                  <c:v>357</c:v>
                </c:pt>
                <c:pt idx="3">
                  <c:v>382</c:v>
                </c:pt>
                <c:pt idx="4">
                  <c:v>307</c:v>
                </c:pt>
                <c:pt idx="5">
                  <c:v>145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A28-45FF-94F6-4A8037DE97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rgbClr val="A67A4A"/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065294397525389"/>
          <c:y val="4.49751114107877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bg1"/>
              </a:solidFill>
              <a:latin typeface="Fira Sans Extra Condensed" panose="020B05030500000200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Podjela po spolu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F9FA-4072-B1E1-79898834E195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9FA-4072-B1E1-79898834E195}"/>
              </c:ext>
            </c:extLst>
          </c:dPt>
          <c:cat>
            <c:strRef>
              <c:f>Sheet1!$A$2:$A$3</c:f>
              <c:strCache>
                <c:ptCount val="2"/>
                <c:pt idx="0">
                  <c:v>Žene</c:v>
                </c:pt>
                <c:pt idx="1">
                  <c:v>Muškarci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629</c:v>
                </c:pt>
                <c:pt idx="1">
                  <c:v>1455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A-4072-B1E1-79898834E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2310431"/>
        <c:axId val="272303359"/>
        <c:axId val="0"/>
      </c:bar3DChart>
      <c:catAx>
        <c:axId val="27231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Fira Sans Extra Condensed" panose="020B0503050000020004" pitchFamily="34" charset="0"/>
                <a:ea typeface="+mn-ea"/>
                <a:cs typeface="+mn-cs"/>
              </a:defRPr>
            </a:pPr>
            <a:endParaRPr lang="sr-Latn-RS"/>
          </a:p>
        </c:txPr>
        <c:crossAx val="272303359"/>
        <c:crosses val="autoZero"/>
        <c:auto val="1"/>
        <c:lblAlgn val="ctr"/>
        <c:lblOffset val="100"/>
        <c:noMultiLvlLbl val="0"/>
      </c:catAx>
      <c:valAx>
        <c:axId val="272303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Fira Sans Extra Condensed" panose="020B0503050000020004" pitchFamily="34" charset="0"/>
                <a:ea typeface="+mn-ea"/>
                <a:cs typeface="+mn-cs"/>
              </a:defRPr>
            </a:pPr>
            <a:endParaRPr lang="sr-Latn-RS"/>
          </a:p>
        </c:txPr>
        <c:crossAx val="272310431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A67A4A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13AE-9778-EEA6-E9C1-7FB4B7997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F54C4-2BFA-C6D9-430B-3DD8CA6D3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472AB-D9BF-ED24-7AD3-72A7BE67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96E71-928B-EE9D-AC06-D0E493ED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1CDD9-FD9F-896E-2327-A3073ED6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552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562BD-FE6A-472C-3D16-B85E76EB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47D9-294C-63FF-CC1D-9E05969D2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876E7-EC1B-D407-CCA5-91B88C267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0914A-FCB9-6FC3-A232-9FE4D080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6BD56-E66F-6212-141F-3F29B6D1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226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F681B-F5E1-DFB3-EF51-BA4A2C599C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A71AD-BB96-F35D-EB8A-58334E6C4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68313-BA12-7443-3451-229BE9E0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8559F-F536-CEC9-95ED-361F5110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E545-D1DE-B380-806F-5B9374BF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65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8E93-4702-B081-B7E2-FF5ACBAF8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9DE8-6036-9C58-1B76-EEB062E6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D831B-BFF7-2EAB-684C-4FEC73E3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1E805-5357-0B8E-A8EC-04CE4B0E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A853C-E418-7878-D2B9-0A2B0126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475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172F3-9B16-C8BD-7DEF-DEF19F19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357B6-DA89-0875-6EE2-50789B273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6BE7A-EDE9-20EC-DAB8-05016E61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2AB0E-210D-26AF-5840-E4C5A0E5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325B-54C2-B1F3-C296-244119C7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9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224A-0EDF-8570-7E7E-73BDEB78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D9D20-CDC9-03F0-DF9F-28AEDD5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AAA38-5B3B-D2AB-3DDE-BDB020896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90B09-BF83-0DD3-8557-914421F3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1CE3C-8242-A289-786B-29D73BE6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D5C20-6B6E-60AB-654C-0381E560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2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7078-6696-004C-6E68-D634360B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806E2-6A03-676B-12AD-738B99396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7E638-4914-B54C-7633-018E022A6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EB194-B4AB-0B16-02DA-C33A3E786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1096A-58B1-EB2D-0F47-10D8CD7BF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FF2A5-6AC4-B524-9E46-75D59685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BEA01C-C65B-0E55-8661-336ECC22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2C68B-18F1-8140-D5B6-B8117072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696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96FF-1562-1268-46D9-D629255D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CB0FD-B6DB-E22E-CF4E-590F48C6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21F7B-F81E-9E52-44B1-2BC08CF9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D0EE5-7AE8-EEDE-9F57-1AF15689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64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E8043-9786-83B1-912B-F60DC98D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08F31-73FD-7461-2480-54CDC2387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770B1-9BBC-ECC4-236E-2D29706F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90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DE77-BECC-8793-8EA1-3BA3E61BE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E8104-4D74-1AA4-ED53-7B21AC0E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F19D8-2766-52F1-612D-FA0AFED11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BDB7A-E630-23CE-1891-2A9C9957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3C48D-72C2-A7EE-5A71-54B86109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DD75C-66EC-7BBB-AF24-97CC5393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80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0B07-AEBE-FD38-16EA-864BD049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BC55F-BD3F-2087-DBC1-CBE8562B3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21219-0DF6-2A66-22BC-01279D855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54C98-2B02-D7EC-9DF5-48B2FB48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1E278-601F-27D5-97AA-19141353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6093A-3121-AF04-D1B4-C9B5EB5C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910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C6F5F-A779-E8D0-C5ED-5CC5B65C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AF873-ADF2-D2AB-D72A-BC96C18E9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FC3F-1F0A-9A87-4F12-AD35DB1ED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9619B-9777-43D9-9601-000A686B1A59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58BA-CC6F-3236-B002-DB00302DA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F5420-68BA-A120-0A65-106636172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FB81-AC4F-46C9-80C0-9172E685F6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48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3D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C4B4F07-26D2-5054-9A7A-6E68C0A21E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3017256"/>
              </p:ext>
            </p:extLst>
          </p:nvPr>
        </p:nvGraphicFramePr>
        <p:xfrm>
          <a:off x="93306" y="3952876"/>
          <a:ext cx="3973868" cy="2823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56DA31D-27E0-34B6-018B-7126E1871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959129"/>
              </p:ext>
            </p:extLst>
          </p:nvPr>
        </p:nvGraphicFramePr>
        <p:xfrm>
          <a:off x="8124825" y="3952875"/>
          <a:ext cx="3973869" cy="282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BBA4F2F-3D54-6010-462A-4EA8976C1C46}"/>
              </a:ext>
            </a:extLst>
          </p:cNvPr>
          <p:cNvSpPr txBox="1"/>
          <p:nvPr/>
        </p:nvSpPr>
        <p:spPr>
          <a:xfrm>
            <a:off x="2806182" y="209536"/>
            <a:ext cx="6348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POLISOMNOGRAFIJA - PRIKAZ PODATAKA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50BBB0-9A05-92D2-880E-6AFAFA1DEC25}"/>
              </a:ext>
            </a:extLst>
          </p:cNvPr>
          <p:cNvSpPr txBox="1"/>
          <p:nvPr/>
        </p:nvSpPr>
        <p:spPr>
          <a:xfrm>
            <a:off x="93306" y="209536"/>
            <a:ext cx="2626040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1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Haris Ahmić</a:t>
            </a:r>
            <a:r>
              <a:rPr lang="hr-HR" sz="1100" baseline="300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1</a:t>
            </a:r>
            <a:r>
              <a:rPr lang="hr-HR" sz="11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, Kornelija Erdelja</a:t>
            </a:r>
            <a:r>
              <a:rPr lang="hr-HR" sz="1100" baseline="300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1</a:t>
            </a:r>
            <a:r>
              <a:rPr lang="hr-HR" sz="11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, </a:t>
            </a:r>
            <a:r>
              <a:rPr lang="hr-HR" sz="1100" dirty="0" err="1">
                <a:solidFill>
                  <a:schemeClr val="bg1"/>
                </a:solidFill>
                <a:latin typeface="Fira Sans Extra Condensed" panose="020B0503050000020004" pitchFamily="34" charset="0"/>
              </a:rPr>
              <a:t>Gzim</a:t>
            </a:r>
            <a:r>
              <a:rPr lang="hr-HR" sz="11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 Redžepi</a:t>
            </a:r>
            <a:r>
              <a:rPr lang="hr-HR" sz="1100" baseline="300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hr-HR" sz="1100" baseline="300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1</a:t>
            </a:r>
            <a:r>
              <a:rPr lang="hr-HR" sz="11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Specijalna bolnica Primamed</a:t>
            </a:r>
          </a:p>
          <a:p>
            <a:r>
              <a:rPr lang="hr-HR" sz="11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kornelija.erdelja@primamed.hr</a:t>
            </a:r>
          </a:p>
        </p:txBody>
      </p:sp>
      <p:pic>
        <p:nvPicPr>
          <p:cNvPr id="16" name="Picture 15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5CD33BFF-AD80-5384-F38C-5EF0BD5111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231" y="81692"/>
            <a:ext cx="2950769" cy="15009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CD21525-34BB-779E-D4CC-9698D60CF3DE}"/>
              </a:ext>
            </a:extLst>
          </p:cNvPr>
          <p:cNvSpPr txBox="1"/>
          <p:nvPr/>
        </p:nvSpPr>
        <p:spPr>
          <a:xfrm>
            <a:off x="429694" y="1831687"/>
            <a:ext cx="4752975" cy="1477328"/>
          </a:xfrm>
          <a:prstGeom prst="rect">
            <a:avLst/>
          </a:prstGeom>
          <a:noFill/>
          <a:ln>
            <a:solidFill>
              <a:srgbClr val="A67A4A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r-HR" dirty="0" err="1">
                <a:solidFill>
                  <a:schemeClr val="bg1"/>
                </a:solidFill>
                <a:latin typeface="Fira Sans Extra Condensed" panose="020B0503050000020004" pitchFamily="34" charset="0"/>
              </a:rPr>
              <a:t>Polisomnografija</a:t>
            </a:r>
            <a:r>
              <a:rPr lang="hr-HR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 je </a:t>
            </a:r>
            <a:r>
              <a:rPr lang="hr-HR" dirty="0" err="1">
                <a:solidFill>
                  <a:schemeClr val="bg1"/>
                </a:solidFill>
                <a:latin typeface="Fira Sans Extra Condensed" panose="020B0503050000020004" pitchFamily="34" charset="0"/>
              </a:rPr>
              <a:t>cjelonoćno</a:t>
            </a:r>
            <a:r>
              <a:rPr lang="hr-HR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, neinvazivno snimanje pacijenta, gdje se </a:t>
            </a:r>
            <a:r>
              <a:rPr lang="hr-HR" dirty="0" err="1">
                <a:solidFill>
                  <a:schemeClr val="bg1"/>
                </a:solidFill>
                <a:latin typeface="Fira Sans Extra Condensed" panose="020B0503050000020004" pitchFamily="34" charset="0"/>
              </a:rPr>
              <a:t>monitorira</a:t>
            </a:r>
            <a:r>
              <a:rPr lang="hr-HR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 njihovo spavanje, disanje i kretanje. U Specijalnoj bolnici Primamed tokom 2021. godine učinjeno je 2084 pretrage uključujući i CPAP terapiju.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E08E04-0F6B-68C5-5710-AFACD2526BD8}"/>
              </a:ext>
            </a:extLst>
          </p:cNvPr>
          <p:cNvSpPr txBox="1"/>
          <p:nvPr/>
        </p:nvSpPr>
        <p:spPr>
          <a:xfrm>
            <a:off x="7009333" y="1831687"/>
            <a:ext cx="4419600" cy="1477328"/>
          </a:xfrm>
          <a:prstGeom prst="rect">
            <a:avLst/>
          </a:prstGeom>
          <a:noFill/>
          <a:ln>
            <a:solidFill>
              <a:srgbClr val="A67A4A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r-HR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Putem strukturiranog obrasca provedena studija prikazuje veći udio muškaraca kojima je indicirana pretraga. Kod muškaraca se bolest dijagnosticira najčešće od 40 do 60 godina, dok se kod žena javlja u dobi od 50 do 70 godina.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C40D12BC-8256-E6DE-57BD-2E8147473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838225"/>
              </p:ext>
            </p:extLst>
          </p:nvPr>
        </p:nvGraphicFramePr>
        <p:xfrm>
          <a:off x="4747609" y="3952874"/>
          <a:ext cx="2465357" cy="2823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5741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 Extra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 1 Primamed</dc:creator>
  <cp:lastModifiedBy>Korisnik 1 Primamed</cp:lastModifiedBy>
  <cp:revision>1</cp:revision>
  <dcterms:created xsi:type="dcterms:W3CDTF">2022-05-06T08:03:48Z</dcterms:created>
  <dcterms:modified xsi:type="dcterms:W3CDTF">2022-05-06T12:04:01Z</dcterms:modified>
</cp:coreProperties>
</file>