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817C7-A216-4F0D-9EDB-BEBD17FA6B9D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B3F91-ECB9-4569-B5BA-DBAD454CF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518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B3F91-ECB9-4569-B5BA-DBAD454CFA3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997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D8557-C6C6-49B8-8E3D-69A7B8A068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65BF6E-3D61-4799-840C-15946B2AC9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4474F-75A1-4659-9E4B-63D0FEB09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9E25-867C-4460-9B64-306135753319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FD2FEE-2A7A-4AD6-BD60-37E4E857E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18D359-7959-4478-9F9C-BF71CE5D8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BC42-D529-44CB-93C6-2B3EA78D5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45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06B0D-F5E5-41BA-B655-93934BD2C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7D8440-E758-42A4-9D00-F2C259ADDB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0C3DC-AC23-42B7-A421-40BEB1133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9E25-867C-4460-9B64-306135753319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6B6E6E-4EA8-4F4F-9C78-42C6AB034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0F92A-7840-4EE4-BEB0-23643B350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BC42-D529-44CB-93C6-2B3EA78D5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978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621572-374F-430A-A580-B7ACF64E3D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8BCBD6-F4BD-4189-B72B-AC176BBE00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5D0D7-B0E6-4B62-964B-F66B539F0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9E25-867C-4460-9B64-306135753319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52B724-6941-493C-B79E-E1BA2D711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46A2CE-CC0C-4F42-948F-C494F04C4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BC42-D529-44CB-93C6-2B3EA78D5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396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8167D-56E0-4B63-A944-023174067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6FEFE-BAAB-4DA3-AD83-6A2122011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9D744-676A-452A-96EF-32B21BA63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9E25-867C-4460-9B64-306135753319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630D0-AA61-45EA-BE29-E94716CC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049801-F326-4BF4-A80E-554C083E1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BC42-D529-44CB-93C6-2B3EA78D5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89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CD6B2-EF17-485B-A13C-8CECF1CC8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CEDF2E-0592-4C45-B1FA-353E428C81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D825F-32C3-4281-9F70-5FB233C0C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9E25-867C-4460-9B64-306135753319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94064-939C-4ECA-8633-6265E5A48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10D7B-1A70-437F-9D3F-5955735A9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BC42-D529-44CB-93C6-2B3EA78D5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92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1CCD2-A4A1-4CE7-98F5-6E14553AD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47C3A-88AF-4544-B887-268085096D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11E0AC-AB7E-4AEF-9BC4-F68668CA9E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F3E588-7DE8-4728-9940-D1A1A5C3E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9E25-867C-4460-9B64-306135753319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7A4DFC-451D-4FD8-B18C-5BAC22CBB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6D2065-2002-40BD-9FCD-04AE6B9F7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BC42-D529-44CB-93C6-2B3EA78D5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46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B7488-78E0-451A-BF31-0D5353A01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C908DB-FF43-4E24-97D7-B2D5A4489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D7D5B9-34CD-4230-B31D-AEB56BBF6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1A1171-2738-4199-ADAF-29E354BBB5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FFBCF7-3D9B-4BE9-98E4-477ACAA9F2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881F47-15B2-4A7B-A281-C20CAC276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9E25-867C-4460-9B64-306135753319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490F8F-EF4A-42FB-B069-FDDB28B3D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00E5C9-D45C-4572-A330-400CE2247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BC42-D529-44CB-93C6-2B3EA78D5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1E73E-D917-4C59-AB96-0A1AC1010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F8E6BB-B8B0-407A-B28F-508ECCFCF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9E25-867C-4460-9B64-306135753319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38C900-A057-431A-8264-9F2B71F37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98CB1E-375E-46B9-ABDF-84759BFEF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BC42-D529-44CB-93C6-2B3EA78D5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736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1A7BC4-5269-4F42-AE01-711164472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9E25-867C-4460-9B64-306135753319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2EBD2C-BA93-4128-B3CC-CB7D27FD3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8C0772-999D-4D29-A81E-62E988ECC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BC42-D529-44CB-93C6-2B3EA78D5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867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834C5-9649-4617-B477-02DDEEF9A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F7D3E-8FAD-432D-B540-78EFBC5FC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2B4497-D56B-4FD3-98C6-DE598A024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089EAF-D259-477C-98E8-A8CDF1C77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9E25-867C-4460-9B64-306135753319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7042C3-3182-48DE-BF1C-F834C022B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B3562A-3179-43B7-9FF8-FA540653B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BC42-D529-44CB-93C6-2B3EA78D5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177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7A5C8-EE2D-40F9-A172-14B82735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183327-3B2E-4DEC-BF2B-7D8615071E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531B8C-C5FD-4948-A2DF-3D7B8EA21E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02BE46-4B0C-462A-8665-B6C7355FE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9E25-867C-4460-9B64-306135753319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3E8FA3-8C5A-459C-87A6-7A8D20F44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732570-F534-4A32-9927-2D70BE336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BC42-D529-44CB-93C6-2B3EA78D5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30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BB90A7-49C4-49CD-84A5-2AC16B542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23F44D-F198-4DB9-8159-92110E7D41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20303-B64C-4BB0-BE53-096FEE5DBF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79E25-867C-4460-9B64-306135753319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4663B-4DAF-4F3A-B046-9136C83DBD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E61869-B0AF-4D3A-AE35-CCC7C5FCE9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4BC42-D529-44CB-93C6-2B3EA78D5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41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71C0B4FE-53F8-4AD7-BAD9-3DDCDD2F12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332"/>
            <a:ext cx="12219257" cy="6873332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70A814-8DE7-49C5-B6C2-EF458F7EEB82}"/>
              </a:ext>
            </a:extLst>
          </p:cNvPr>
          <p:cNvSpPr txBox="1"/>
          <p:nvPr/>
        </p:nvSpPr>
        <p:spPr>
          <a:xfrm>
            <a:off x="441049" y="1307829"/>
            <a:ext cx="3660028" cy="2885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200"/>
              </a:spcBef>
            </a:pPr>
            <a:r>
              <a:rPr lang="en-US" sz="1400" b="1" dirty="0">
                <a:solidFill>
                  <a:srgbClr val="F0149A"/>
                </a:solidFill>
              </a:rPr>
              <a:t>UVOD</a:t>
            </a:r>
          </a:p>
          <a:p>
            <a:pPr>
              <a:spcBef>
                <a:spcPts val="200"/>
              </a:spcBef>
            </a:pPr>
            <a:r>
              <a:rPr lang="en-US" sz="1100" dirty="0" err="1">
                <a:solidFill>
                  <a:schemeClr val="bg1"/>
                </a:solidFill>
              </a:rPr>
              <a:t>Retroperitonealna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fibroza</a:t>
            </a:r>
            <a:r>
              <a:rPr lang="en-US" sz="1100" dirty="0">
                <a:solidFill>
                  <a:schemeClr val="bg1"/>
                </a:solidFill>
              </a:rPr>
              <a:t> (RPF) </a:t>
            </a:r>
            <a:r>
              <a:rPr lang="en-US" sz="1100" dirty="0" err="1">
                <a:solidFill>
                  <a:schemeClr val="bg1"/>
                </a:solidFill>
              </a:rPr>
              <a:t>rijetko</a:t>
            </a:r>
            <a:r>
              <a:rPr lang="en-US" sz="1100" dirty="0">
                <a:solidFill>
                  <a:schemeClr val="bg1"/>
                </a:solidFill>
              </a:rPr>
              <a:t> je </a:t>
            </a:r>
            <a:r>
              <a:rPr lang="en-US" sz="1100" dirty="0" err="1">
                <a:solidFill>
                  <a:schemeClr val="bg1"/>
                </a:solidFill>
              </a:rPr>
              <a:t>stanje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nespecifične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kliničke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prezentacije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koje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definiramo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kao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fibrozu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retroperitonealnog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tkiva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koje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okružuje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infrarenalni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dio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abdominalne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aorte</a:t>
            </a:r>
            <a:r>
              <a:rPr lang="en-US" sz="1100" dirty="0">
                <a:solidFill>
                  <a:schemeClr val="bg1"/>
                </a:solidFill>
              </a:rPr>
              <a:t>. </a:t>
            </a:r>
            <a:r>
              <a:rPr lang="en-US" sz="1100" dirty="0" err="1">
                <a:solidFill>
                  <a:schemeClr val="bg1"/>
                </a:solidFill>
              </a:rPr>
              <a:t>Iako</a:t>
            </a:r>
            <a:r>
              <a:rPr lang="en-US" sz="1100" dirty="0">
                <a:solidFill>
                  <a:schemeClr val="bg1"/>
                </a:solidFill>
              </a:rPr>
              <a:t> u 70% </a:t>
            </a:r>
            <a:r>
              <a:rPr lang="en-US" sz="1100" dirty="0" err="1">
                <a:solidFill>
                  <a:schemeClr val="bg1"/>
                </a:solidFill>
              </a:rPr>
              <a:t>idiopatske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geneze</a:t>
            </a:r>
            <a:r>
              <a:rPr lang="en-US" sz="1100" dirty="0">
                <a:solidFill>
                  <a:schemeClr val="bg1"/>
                </a:solidFill>
              </a:rPr>
              <a:t> (IgG4</a:t>
            </a:r>
            <a:r>
              <a:rPr lang="hr-HR" sz="1100" dirty="0">
                <a:solidFill>
                  <a:schemeClr val="bg1"/>
                </a:solidFill>
              </a:rPr>
              <a:t>-</a:t>
            </a:r>
            <a:r>
              <a:rPr lang="en-US" sz="1100" dirty="0" err="1">
                <a:solidFill>
                  <a:schemeClr val="bg1"/>
                </a:solidFill>
              </a:rPr>
              <a:t>povezana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i</a:t>
            </a:r>
            <a:r>
              <a:rPr lang="en-US" sz="1100" dirty="0">
                <a:solidFill>
                  <a:schemeClr val="bg1"/>
                </a:solidFill>
              </a:rPr>
              <a:t> IgG4-nepovezana RFP), </a:t>
            </a:r>
            <a:r>
              <a:rPr lang="en-US" sz="1100" dirty="0" err="1">
                <a:solidFill>
                  <a:schemeClr val="bg1"/>
                </a:solidFill>
              </a:rPr>
              <a:t>danas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su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poznati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brojni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sekundarni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uzroci</a:t>
            </a:r>
            <a:r>
              <a:rPr lang="en-US" sz="1100" dirty="0">
                <a:solidFill>
                  <a:schemeClr val="bg1"/>
                </a:solidFill>
              </a:rPr>
              <a:t> RFP od </a:t>
            </a:r>
            <a:r>
              <a:rPr lang="en-US" sz="1100" dirty="0" err="1">
                <a:solidFill>
                  <a:schemeClr val="bg1"/>
                </a:solidFill>
              </a:rPr>
              <a:t>kojih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su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najčešći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lijekovi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dirty="0" err="1">
                <a:solidFill>
                  <a:schemeClr val="bg1"/>
                </a:solidFill>
              </a:rPr>
              <a:t>maligne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bolesti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dirty="0" err="1">
                <a:solidFill>
                  <a:schemeClr val="bg1"/>
                </a:solidFill>
              </a:rPr>
              <a:t>infekcije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dirty="0" err="1">
                <a:solidFill>
                  <a:schemeClr val="bg1"/>
                </a:solidFill>
              </a:rPr>
              <a:t>radioterapija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te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abdominalni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i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retroperitonealni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operativni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zahvati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dirty="0" err="1">
                <a:solidFill>
                  <a:schemeClr val="bg1"/>
                </a:solidFill>
              </a:rPr>
              <a:t>retroperitonealna</a:t>
            </a:r>
            <a:r>
              <a:rPr lang="en-US" sz="1100" dirty="0">
                <a:solidFill>
                  <a:schemeClr val="bg1"/>
                </a:solidFill>
              </a:rPr>
              <a:t> trauma </a:t>
            </a:r>
            <a:r>
              <a:rPr lang="en-US" sz="1100" dirty="0" err="1">
                <a:solidFill>
                  <a:schemeClr val="bg1"/>
                </a:solidFill>
              </a:rPr>
              <a:t>i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krvarenje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dirty="0" err="1">
                <a:solidFill>
                  <a:schemeClr val="bg1"/>
                </a:solidFill>
              </a:rPr>
              <a:t>amiloidoza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itd</a:t>
            </a:r>
            <a:r>
              <a:rPr lang="en-US" sz="1100" dirty="0">
                <a:solidFill>
                  <a:schemeClr val="bg1"/>
                </a:solidFill>
              </a:rPr>
              <a:t>.</a:t>
            </a:r>
            <a:r>
              <a:rPr lang="hr-HR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Najčešće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maligne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bolesti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koje</a:t>
            </a:r>
            <a:r>
              <a:rPr lang="en-US" sz="1100" dirty="0">
                <a:solidFill>
                  <a:schemeClr val="bg1"/>
                </a:solidFill>
              </a:rPr>
              <a:t> se </a:t>
            </a:r>
            <a:r>
              <a:rPr lang="en-US" sz="1100" dirty="0" err="1">
                <a:solidFill>
                  <a:schemeClr val="bg1"/>
                </a:solidFill>
              </a:rPr>
              <a:t>povezuju</a:t>
            </a:r>
            <a:r>
              <a:rPr lang="en-US" sz="1100" dirty="0">
                <a:solidFill>
                  <a:schemeClr val="bg1"/>
                </a:solidFill>
              </a:rPr>
              <a:t> s </a:t>
            </a:r>
            <a:r>
              <a:rPr lang="en-US" sz="1100" dirty="0" err="1">
                <a:solidFill>
                  <a:schemeClr val="bg1"/>
                </a:solidFill>
              </a:rPr>
              <a:t>nastankom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sekundarne</a:t>
            </a:r>
            <a:r>
              <a:rPr lang="en-US" sz="1100" dirty="0">
                <a:solidFill>
                  <a:schemeClr val="bg1"/>
                </a:solidFill>
              </a:rPr>
              <a:t> RFP </a:t>
            </a:r>
            <a:r>
              <a:rPr lang="en-US" sz="1100" dirty="0" err="1">
                <a:solidFill>
                  <a:schemeClr val="bg1"/>
                </a:solidFill>
              </a:rPr>
              <a:t>su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karcinoid</a:t>
            </a:r>
            <a:r>
              <a:rPr lang="en-US" sz="1100" dirty="0">
                <a:solidFill>
                  <a:schemeClr val="bg1"/>
                </a:solidFill>
              </a:rPr>
              <a:t>, Hodgkin </a:t>
            </a:r>
            <a:r>
              <a:rPr lang="en-US" sz="1100" dirty="0" err="1">
                <a:solidFill>
                  <a:schemeClr val="bg1"/>
                </a:solidFill>
              </a:rPr>
              <a:t>i</a:t>
            </a:r>
            <a:r>
              <a:rPr lang="en-US" sz="1100" dirty="0">
                <a:solidFill>
                  <a:schemeClr val="bg1"/>
                </a:solidFill>
              </a:rPr>
              <a:t> non-Hodgkin </a:t>
            </a:r>
            <a:r>
              <a:rPr lang="en-US" sz="1100" dirty="0" err="1">
                <a:solidFill>
                  <a:schemeClr val="bg1"/>
                </a:solidFill>
              </a:rPr>
              <a:t>limfomi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dirty="0" err="1">
                <a:solidFill>
                  <a:schemeClr val="bg1"/>
                </a:solidFill>
              </a:rPr>
              <a:t>sarkomi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dirty="0" err="1">
                <a:solidFill>
                  <a:schemeClr val="bg1"/>
                </a:solidFill>
              </a:rPr>
              <a:t>karcinomi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kolona</a:t>
            </a:r>
            <a:r>
              <a:rPr lang="en-US" sz="1100" dirty="0">
                <a:solidFill>
                  <a:schemeClr val="bg1"/>
                </a:solidFill>
              </a:rPr>
              <a:t>, prostate </a:t>
            </a:r>
            <a:r>
              <a:rPr lang="en-US" sz="1100" dirty="0" err="1">
                <a:solidFill>
                  <a:schemeClr val="bg1"/>
                </a:solidFill>
              </a:rPr>
              <a:t>i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dojke</a:t>
            </a:r>
            <a:r>
              <a:rPr lang="en-US" sz="1100" dirty="0">
                <a:solidFill>
                  <a:schemeClr val="bg1"/>
                </a:solidFill>
              </a:rPr>
              <a:t>. </a:t>
            </a:r>
            <a:r>
              <a:rPr lang="en-US" sz="1100" dirty="0" err="1">
                <a:solidFill>
                  <a:schemeClr val="bg1"/>
                </a:solidFill>
              </a:rPr>
              <a:t>Iako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rijetko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dirty="0" err="1">
                <a:solidFill>
                  <a:schemeClr val="bg1"/>
                </a:solidFill>
              </a:rPr>
              <a:t>zabilježena</a:t>
            </a:r>
            <a:r>
              <a:rPr lang="en-US" sz="1100" dirty="0">
                <a:solidFill>
                  <a:schemeClr val="bg1"/>
                </a:solidFill>
              </a:rPr>
              <a:t> je </a:t>
            </a:r>
            <a:r>
              <a:rPr lang="en-US" sz="1100" dirty="0" err="1">
                <a:solidFill>
                  <a:schemeClr val="bg1"/>
                </a:solidFill>
              </a:rPr>
              <a:t>i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pojava</a:t>
            </a:r>
            <a:r>
              <a:rPr lang="en-US" sz="1100" dirty="0">
                <a:solidFill>
                  <a:schemeClr val="bg1"/>
                </a:solidFill>
              </a:rPr>
              <a:t> RPF </a:t>
            </a:r>
            <a:r>
              <a:rPr lang="en-US" sz="1100" dirty="0" err="1">
                <a:solidFill>
                  <a:schemeClr val="bg1"/>
                </a:solidFill>
              </a:rPr>
              <a:t>kao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posljedice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karcinoma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pluća</a:t>
            </a:r>
            <a:r>
              <a:rPr lang="en-US" sz="1100" dirty="0">
                <a:solidFill>
                  <a:schemeClr val="bg1"/>
                </a:solidFill>
              </a:rPr>
              <a:t>, a </a:t>
            </a:r>
            <a:r>
              <a:rPr lang="en-US" sz="1100" dirty="0" err="1">
                <a:solidFill>
                  <a:schemeClr val="bg1"/>
                </a:solidFill>
              </a:rPr>
              <a:t>upravo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će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dijagnostički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i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terapijski</a:t>
            </a:r>
            <a:r>
              <a:rPr lang="en-US" sz="1100" dirty="0">
                <a:solidFill>
                  <a:schemeClr val="bg1"/>
                </a:solidFill>
              </a:rPr>
              <a:t> put </a:t>
            </a:r>
            <a:r>
              <a:rPr lang="en-US" sz="1100" dirty="0" err="1">
                <a:solidFill>
                  <a:schemeClr val="bg1"/>
                </a:solidFill>
              </a:rPr>
              <a:t>jednog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takvog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bolesnika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biti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prikazan</a:t>
            </a:r>
            <a:r>
              <a:rPr lang="en-US" sz="1100" dirty="0">
                <a:solidFill>
                  <a:schemeClr val="bg1"/>
                </a:solidFill>
              </a:rPr>
              <a:t> u </a:t>
            </a:r>
            <a:r>
              <a:rPr lang="en-US" sz="1100" dirty="0" err="1">
                <a:solidFill>
                  <a:schemeClr val="bg1"/>
                </a:solidFill>
              </a:rPr>
              <a:t>daljnjem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tekstu</a:t>
            </a:r>
            <a:r>
              <a:rPr lang="en-US" sz="11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0CDD15-4258-4271-9753-1413F6CE2C8C}"/>
              </a:ext>
            </a:extLst>
          </p:cNvPr>
          <p:cNvSpPr txBox="1"/>
          <p:nvPr/>
        </p:nvSpPr>
        <p:spPr>
          <a:xfrm>
            <a:off x="441049" y="4319842"/>
            <a:ext cx="3660028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200"/>
              </a:spcBef>
            </a:pPr>
            <a:r>
              <a:rPr lang="en-US" sz="1400" b="1" dirty="0">
                <a:solidFill>
                  <a:srgbClr val="F0149A"/>
                </a:solidFill>
              </a:rPr>
              <a:t>PRIKAZ SLUČAJA</a:t>
            </a:r>
          </a:p>
          <a:p>
            <a:pPr>
              <a:spcBef>
                <a:spcPts val="200"/>
              </a:spcBef>
            </a:pPr>
            <a:r>
              <a:rPr lang="en-US" sz="1100" dirty="0">
                <a:solidFill>
                  <a:schemeClr val="bg1"/>
                </a:solidFill>
              </a:rPr>
              <a:t>45-godišnji V.A., </a:t>
            </a:r>
            <a:r>
              <a:rPr lang="en-US" sz="1100" dirty="0" err="1">
                <a:solidFill>
                  <a:schemeClr val="bg1"/>
                </a:solidFill>
              </a:rPr>
              <a:t>dugogodišnji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pušač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sa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poznatom</a:t>
            </a:r>
            <a:r>
              <a:rPr lang="hr-HR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prirođenom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srčanom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greškom</a:t>
            </a:r>
            <a:r>
              <a:rPr lang="en-US" sz="1100" dirty="0">
                <a:solidFill>
                  <a:schemeClr val="bg1"/>
                </a:solidFill>
              </a:rPr>
              <a:t> u </a:t>
            </a:r>
            <a:r>
              <a:rPr lang="en-US" sz="1100" dirty="0" err="1">
                <a:solidFill>
                  <a:schemeClr val="bg1"/>
                </a:solidFill>
              </a:rPr>
              <a:t>redovitim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kontrolama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dirty="0" err="1">
                <a:solidFill>
                  <a:schemeClr val="bg1"/>
                </a:solidFill>
              </a:rPr>
              <a:t>početkom</a:t>
            </a:r>
            <a:r>
              <a:rPr lang="en-US" sz="1100" dirty="0">
                <a:solidFill>
                  <a:schemeClr val="bg1"/>
                </a:solidFill>
              </a:rPr>
              <a:t> 2020. </a:t>
            </a:r>
            <a:r>
              <a:rPr lang="en-US" sz="1100" dirty="0" err="1">
                <a:solidFill>
                  <a:schemeClr val="bg1"/>
                </a:solidFill>
              </a:rPr>
              <a:t>godine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liječen</a:t>
            </a:r>
            <a:r>
              <a:rPr lang="en-US" sz="1100" dirty="0">
                <a:solidFill>
                  <a:schemeClr val="bg1"/>
                </a:solidFill>
              </a:rPr>
              <a:t> je u </a:t>
            </a:r>
            <a:r>
              <a:rPr lang="en-US" sz="1100" dirty="0" err="1">
                <a:solidFill>
                  <a:schemeClr val="bg1"/>
                </a:solidFill>
              </a:rPr>
              <a:t>vanjskoj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ustanovi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zbog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otekline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desnog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testisa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i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bolova</a:t>
            </a:r>
            <a:r>
              <a:rPr lang="en-US" sz="1100" dirty="0">
                <a:solidFill>
                  <a:schemeClr val="bg1"/>
                </a:solidFill>
              </a:rPr>
              <a:t> u </a:t>
            </a:r>
            <a:r>
              <a:rPr lang="en-US" sz="1100" dirty="0" err="1">
                <a:solidFill>
                  <a:schemeClr val="bg1"/>
                </a:solidFill>
              </a:rPr>
              <a:t>lumbalnoj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kralježnici</a:t>
            </a:r>
            <a:r>
              <a:rPr lang="en-US" sz="1100" dirty="0">
                <a:solidFill>
                  <a:schemeClr val="bg1"/>
                </a:solidFill>
              </a:rPr>
              <a:t>, bez </a:t>
            </a:r>
            <a:r>
              <a:rPr lang="en-US" sz="1100" dirty="0" err="1">
                <a:solidFill>
                  <a:schemeClr val="bg1"/>
                </a:solidFill>
              </a:rPr>
              <a:t>smetnji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mokrenja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i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općih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simptoma</a:t>
            </a:r>
            <a:r>
              <a:rPr lang="en-US" sz="1100" dirty="0">
                <a:solidFill>
                  <a:schemeClr val="bg1"/>
                </a:solidFill>
              </a:rPr>
              <a:t>.</a:t>
            </a:r>
            <a:r>
              <a:rPr lang="hr-HR" sz="1100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MSCT-</a:t>
            </a:r>
            <a:r>
              <a:rPr lang="en-US" sz="1100" dirty="0" err="1">
                <a:solidFill>
                  <a:schemeClr val="bg1"/>
                </a:solidFill>
              </a:rPr>
              <a:t>urografija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pokaže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hr-HR" sz="1100" dirty="0">
                <a:solidFill>
                  <a:schemeClr val="bg1"/>
                </a:solidFill>
              </a:rPr>
              <a:t>desnostranu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hidronefrozu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uz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infrarenalne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retroperitonealne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promjene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otvorene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etiologije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koje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prvenstveno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odgovaraju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početnoj</a:t>
            </a:r>
            <a:r>
              <a:rPr lang="en-US" sz="1100" dirty="0">
                <a:solidFill>
                  <a:schemeClr val="bg1"/>
                </a:solidFill>
              </a:rPr>
              <a:t> RFP.</a:t>
            </a:r>
            <a:r>
              <a:rPr lang="hr-HR" sz="1100" dirty="0">
                <a:solidFill>
                  <a:schemeClr val="bg1"/>
                </a:solidFill>
              </a:rPr>
              <a:t>(Slika 1) </a:t>
            </a:r>
            <a:r>
              <a:rPr lang="en-US" sz="1100" dirty="0">
                <a:solidFill>
                  <a:schemeClr val="bg1"/>
                </a:solidFill>
              </a:rPr>
              <a:t>MSCT </a:t>
            </a:r>
            <a:r>
              <a:rPr lang="en-US" sz="1100" dirty="0" err="1">
                <a:solidFill>
                  <a:schemeClr val="bg1"/>
                </a:solidFill>
              </a:rPr>
              <a:t>toraksa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i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abdomena</a:t>
            </a:r>
            <a:r>
              <a:rPr lang="en-US" sz="1100" dirty="0">
                <a:solidFill>
                  <a:schemeClr val="bg1"/>
                </a:solidFill>
              </a:rPr>
              <a:t> u </a:t>
            </a:r>
            <a:r>
              <a:rPr lang="en-US" sz="1100" dirty="0" err="1">
                <a:solidFill>
                  <a:schemeClr val="bg1"/>
                </a:solidFill>
              </a:rPr>
              <a:t>ožujku</a:t>
            </a:r>
            <a:r>
              <a:rPr lang="en-US" sz="1100" dirty="0">
                <a:solidFill>
                  <a:schemeClr val="bg1"/>
                </a:solidFill>
              </a:rPr>
              <a:t> 2020. </a:t>
            </a:r>
            <a:r>
              <a:rPr lang="en-US" sz="1100" dirty="0" err="1">
                <a:solidFill>
                  <a:schemeClr val="bg1"/>
                </a:solidFill>
              </a:rPr>
              <a:t>osim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promjena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retroperitoneuma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i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obostrane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dilatacije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kanalnog</a:t>
            </a:r>
            <a:r>
              <a:rPr lang="hr-HR" sz="1100" dirty="0">
                <a:solidFill>
                  <a:schemeClr val="bg1"/>
                </a:solidFill>
              </a:rPr>
              <a:t> sustava </a:t>
            </a:r>
            <a:r>
              <a:rPr lang="en-US" sz="1100" dirty="0" err="1">
                <a:solidFill>
                  <a:schemeClr val="bg1"/>
                </a:solidFill>
              </a:rPr>
              <a:t>bubrega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II.stupnja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dirty="0" err="1">
                <a:solidFill>
                  <a:schemeClr val="bg1"/>
                </a:solidFill>
              </a:rPr>
              <a:t>pokaže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i</a:t>
            </a:r>
            <a:r>
              <a:rPr lang="en-US" sz="1100" dirty="0">
                <a:solidFill>
                  <a:schemeClr val="bg1"/>
                </a:solidFill>
              </a:rPr>
              <a:t> tri </a:t>
            </a:r>
            <a:r>
              <a:rPr lang="en-US" sz="1100" dirty="0" err="1">
                <a:solidFill>
                  <a:schemeClr val="bg1"/>
                </a:solidFill>
              </a:rPr>
              <a:t>nodozne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hr-HR" sz="1100" dirty="0">
                <a:solidFill>
                  <a:schemeClr val="bg1"/>
                </a:solidFill>
              </a:rPr>
              <a:t> lezije lijevog </a:t>
            </a:r>
            <a:r>
              <a:rPr lang="en-US" sz="1100" dirty="0" err="1">
                <a:solidFill>
                  <a:schemeClr val="bg1"/>
                </a:solidFill>
              </a:rPr>
              <a:t>hilusa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pluća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koje</a:t>
            </a:r>
            <a:r>
              <a:rPr lang="en-US" sz="1100" dirty="0">
                <a:solidFill>
                  <a:schemeClr val="bg1"/>
                </a:solidFill>
              </a:rPr>
              <a:t> se </a:t>
            </a:r>
            <a:r>
              <a:rPr lang="en-US" sz="1100" dirty="0" err="1">
                <a:solidFill>
                  <a:schemeClr val="bg1"/>
                </a:solidFill>
              </a:rPr>
              <a:t>inicijalno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okarakteriziraju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kao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sekundarizmi</a:t>
            </a:r>
            <a:r>
              <a:rPr lang="hr-HR" sz="1100" dirty="0">
                <a:solidFill>
                  <a:schemeClr val="bg1"/>
                </a:solidFill>
              </a:rPr>
              <a:t> (Slika 2)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dirty="0" err="1">
                <a:solidFill>
                  <a:schemeClr val="bg1"/>
                </a:solidFill>
              </a:rPr>
              <a:t>infiltraciju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repa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gušterače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D0C6A5-69F7-4375-B463-BF2E208A3A5B}"/>
              </a:ext>
            </a:extLst>
          </p:cNvPr>
          <p:cNvSpPr txBox="1"/>
          <p:nvPr/>
        </p:nvSpPr>
        <p:spPr>
          <a:xfrm>
            <a:off x="4306082" y="1559074"/>
            <a:ext cx="3784843" cy="4501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100" dirty="0" err="1">
                <a:solidFill>
                  <a:schemeClr val="bg1"/>
                </a:solidFill>
              </a:rPr>
              <a:t>umnožene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limfne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čvorove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zdjelice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te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promijenjenu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strukturu</a:t>
            </a:r>
            <a:r>
              <a:rPr lang="en-US" sz="1100" dirty="0">
                <a:solidFill>
                  <a:schemeClr val="bg1"/>
                </a:solidFill>
              </a:rPr>
              <a:t> L2 </a:t>
            </a:r>
            <a:r>
              <a:rPr lang="en-US" sz="1100" dirty="0" err="1">
                <a:solidFill>
                  <a:schemeClr val="bg1"/>
                </a:solidFill>
              </a:rPr>
              <a:t>kralješka</a:t>
            </a:r>
            <a:r>
              <a:rPr lang="en-US" sz="1100" dirty="0">
                <a:solidFill>
                  <a:schemeClr val="bg1"/>
                </a:solidFill>
              </a:rPr>
              <a:t>. </a:t>
            </a:r>
            <a:r>
              <a:rPr lang="en-US" sz="1100" dirty="0" err="1">
                <a:solidFill>
                  <a:schemeClr val="bg1"/>
                </a:solidFill>
              </a:rPr>
              <a:t>Učini</a:t>
            </a:r>
            <a:r>
              <a:rPr lang="en-US" sz="1100" dirty="0">
                <a:solidFill>
                  <a:schemeClr val="bg1"/>
                </a:solidFill>
              </a:rPr>
              <a:t> se </a:t>
            </a:r>
            <a:r>
              <a:rPr lang="en-US" sz="1100" dirty="0" err="1">
                <a:solidFill>
                  <a:schemeClr val="bg1"/>
                </a:solidFill>
              </a:rPr>
              <a:t>biopsija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retroperitoneuma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kojom</a:t>
            </a:r>
            <a:r>
              <a:rPr lang="en-US" sz="1100" dirty="0">
                <a:solidFill>
                  <a:schemeClr val="bg1"/>
                </a:solidFill>
              </a:rPr>
              <a:t> se </a:t>
            </a:r>
            <a:r>
              <a:rPr lang="en-US" sz="1100" dirty="0" err="1">
                <a:solidFill>
                  <a:schemeClr val="bg1"/>
                </a:solidFill>
              </a:rPr>
              <a:t>potvrdi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dijagnoza</a:t>
            </a:r>
            <a:r>
              <a:rPr lang="en-US" sz="1100" dirty="0">
                <a:solidFill>
                  <a:schemeClr val="bg1"/>
                </a:solidFill>
              </a:rPr>
              <a:t> RFP, bez </a:t>
            </a:r>
            <a:r>
              <a:rPr lang="en-US" sz="1100" dirty="0" err="1">
                <a:solidFill>
                  <a:schemeClr val="bg1"/>
                </a:solidFill>
              </a:rPr>
              <a:t>znakova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limfoproliferativne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bolesti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niti</a:t>
            </a:r>
            <a:r>
              <a:rPr lang="en-US" sz="1100" dirty="0">
                <a:solidFill>
                  <a:schemeClr val="bg1"/>
                </a:solidFill>
              </a:rPr>
              <a:t> IgG4-vezane </a:t>
            </a:r>
            <a:r>
              <a:rPr lang="en-US" sz="1100" dirty="0" err="1">
                <a:solidFill>
                  <a:schemeClr val="bg1"/>
                </a:solidFill>
              </a:rPr>
              <a:t>bolesti</a:t>
            </a:r>
            <a:r>
              <a:rPr lang="en-US" sz="1100" dirty="0">
                <a:solidFill>
                  <a:schemeClr val="bg1"/>
                </a:solidFill>
              </a:rPr>
              <a:t>.</a:t>
            </a:r>
            <a:r>
              <a:rPr lang="hr-HR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Početkom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travnja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dolazi</a:t>
            </a:r>
            <a:r>
              <a:rPr lang="en-US" sz="1100" dirty="0">
                <a:solidFill>
                  <a:schemeClr val="bg1"/>
                </a:solidFill>
              </a:rPr>
              <a:t> do </a:t>
            </a:r>
            <a:r>
              <a:rPr lang="en-US" sz="1100" dirty="0" err="1">
                <a:solidFill>
                  <a:schemeClr val="bg1"/>
                </a:solidFill>
              </a:rPr>
              <a:t>naglog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pogoršanja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kliničke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slike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bolesnika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posljedično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postrenalnoj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azotemiji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zbog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čega</a:t>
            </a:r>
            <a:r>
              <a:rPr lang="en-US" sz="1100" dirty="0">
                <a:solidFill>
                  <a:schemeClr val="bg1"/>
                </a:solidFill>
              </a:rPr>
              <a:t> se </a:t>
            </a:r>
            <a:r>
              <a:rPr lang="en-US" sz="1100" dirty="0" err="1">
                <a:solidFill>
                  <a:schemeClr val="bg1"/>
                </a:solidFill>
              </a:rPr>
              <a:t>podvrgne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hitnoj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hemodijalizi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te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postavljanju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obostranih</a:t>
            </a:r>
            <a:r>
              <a:rPr lang="en-US" sz="1100" dirty="0">
                <a:solidFill>
                  <a:schemeClr val="bg1"/>
                </a:solidFill>
              </a:rPr>
              <a:t> JJ-</a:t>
            </a:r>
            <a:r>
              <a:rPr lang="en-US" sz="1100" dirty="0" err="1">
                <a:solidFill>
                  <a:schemeClr val="bg1"/>
                </a:solidFill>
              </a:rPr>
              <a:t>proteza</a:t>
            </a:r>
            <a:r>
              <a:rPr lang="en-US" sz="1100" dirty="0">
                <a:solidFill>
                  <a:schemeClr val="bg1"/>
                </a:solidFill>
              </a:rPr>
              <a:t>. </a:t>
            </a:r>
            <a:r>
              <a:rPr lang="en-US" sz="1100" dirty="0" err="1">
                <a:solidFill>
                  <a:schemeClr val="bg1"/>
                </a:solidFill>
              </a:rPr>
              <a:t>Bolesnik</a:t>
            </a:r>
            <a:r>
              <a:rPr lang="en-US" sz="1100" dirty="0">
                <a:solidFill>
                  <a:schemeClr val="bg1"/>
                </a:solidFill>
              </a:rPr>
              <a:t> je 6.4.2020. </a:t>
            </a:r>
            <a:r>
              <a:rPr lang="en-US" sz="1100" dirty="0" err="1">
                <a:solidFill>
                  <a:schemeClr val="bg1"/>
                </a:solidFill>
              </a:rPr>
              <a:t>premješten</a:t>
            </a:r>
            <a:r>
              <a:rPr lang="en-US" sz="1100" dirty="0">
                <a:solidFill>
                  <a:schemeClr val="bg1"/>
                </a:solidFill>
              </a:rPr>
              <a:t> u KBC Zagreb </a:t>
            </a:r>
            <a:r>
              <a:rPr lang="en-US" sz="1100" dirty="0" err="1">
                <a:solidFill>
                  <a:schemeClr val="bg1"/>
                </a:solidFill>
              </a:rPr>
              <a:t>gdje</a:t>
            </a:r>
            <a:r>
              <a:rPr lang="en-US" sz="1100" dirty="0">
                <a:solidFill>
                  <a:schemeClr val="bg1"/>
                </a:solidFill>
              </a:rPr>
              <a:t> se, </a:t>
            </a:r>
            <a:r>
              <a:rPr lang="en-US" sz="1100" dirty="0" err="1">
                <a:solidFill>
                  <a:schemeClr val="bg1"/>
                </a:solidFill>
              </a:rPr>
              <a:t>unatoč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primjerenom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položaju</a:t>
            </a:r>
            <a:r>
              <a:rPr lang="en-US" sz="1100" dirty="0">
                <a:solidFill>
                  <a:schemeClr val="bg1"/>
                </a:solidFill>
              </a:rPr>
              <a:t> JJ-</a:t>
            </a:r>
            <a:r>
              <a:rPr lang="en-US" sz="1100" dirty="0" err="1">
                <a:solidFill>
                  <a:schemeClr val="bg1"/>
                </a:solidFill>
              </a:rPr>
              <a:t>proteza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dirty="0" err="1">
                <a:solidFill>
                  <a:schemeClr val="bg1"/>
                </a:solidFill>
              </a:rPr>
              <a:t>prati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hr-HR" sz="1100" dirty="0">
                <a:solidFill>
                  <a:schemeClr val="bg1"/>
                </a:solidFill>
              </a:rPr>
              <a:t>h</a:t>
            </a:r>
            <a:r>
              <a:rPr lang="en-US" sz="1100" dirty="0" err="1">
                <a:solidFill>
                  <a:schemeClr val="bg1"/>
                </a:solidFill>
              </a:rPr>
              <a:t>idronefroza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desnog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bubrega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te</a:t>
            </a:r>
            <a:r>
              <a:rPr lang="en-US" sz="1100" dirty="0">
                <a:solidFill>
                  <a:schemeClr val="bg1"/>
                </a:solidFill>
              </a:rPr>
              <a:t> se </a:t>
            </a:r>
            <a:r>
              <a:rPr lang="en-US" sz="1100" dirty="0" err="1">
                <a:solidFill>
                  <a:schemeClr val="bg1"/>
                </a:solidFill>
              </a:rPr>
              <a:t>obostrano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postave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perkutane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nefrostome</a:t>
            </a:r>
            <a:r>
              <a:rPr lang="en-US" sz="1100" dirty="0">
                <a:solidFill>
                  <a:schemeClr val="bg1"/>
                </a:solidFill>
              </a:rPr>
              <a:t>.</a:t>
            </a:r>
            <a:r>
              <a:rPr lang="hr-HR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Zbog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povišenih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parametara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upale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i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hipotireoze,započne</a:t>
            </a:r>
            <a:r>
              <a:rPr lang="en-US" sz="1100" dirty="0">
                <a:solidFill>
                  <a:schemeClr val="bg1"/>
                </a:solidFill>
              </a:rPr>
              <a:t> se s </a:t>
            </a:r>
            <a:r>
              <a:rPr lang="en-US" sz="1100" dirty="0" err="1">
                <a:solidFill>
                  <a:schemeClr val="bg1"/>
                </a:solidFill>
              </a:rPr>
              <a:t>empirijskom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antibiotskom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terapijom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i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supstitucijskom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terapijom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levofloksacinom</a:t>
            </a:r>
            <a:r>
              <a:rPr lang="en-US" sz="1100" dirty="0">
                <a:solidFill>
                  <a:schemeClr val="bg1"/>
                </a:solidFill>
              </a:rPr>
              <a:t>. PET/CT </a:t>
            </a:r>
            <a:r>
              <a:rPr lang="en-US" sz="1100" dirty="0" err="1">
                <a:solidFill>
                  <a:schemeClr val="bg1"/>
                </a:solidFill>
              </a:rPr>
              <a:t>potvrdi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patološko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nakupljanje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analoga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glukoze</a:t>
            </a:r>
            <a:r>
              <a:rPr lang="en-US" sz="1100" dirty="0">
                <a:solidFill>
                  <a:schemeClr val="bg1"/>
                </a:solidFill>
              </a:rPr>
              <a:t> u </a:t>
            </a:r>
            <a:r>
              <a:rPr lang="en-US" sz="1100" dirty="0" err="1">
                <a:solidFill>
                  <a:schemeClr val="bg1"/>
                </a:solidFill>
              </a:rPr>
              <a:t>ranije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suspektnim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sijelima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retroperitoneuma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dirty="0" err="1">
                <a:solidFill>
                  <a:schemeClr val="bg1"/>
                </a:solidFill>
              </a:rPr>
              <a:t>hilusa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slezene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i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lijevog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hilusa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pluća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hr-HR" sz="1100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a </a:t>
            </a:r>
            <a:r>
              <a:rPr lang="hr-HR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uoči</a:t>
            </a:r>
            <a:r>
              <a:rPr lang="en-US" sz="1100" dirty="0">
                <a:solidFill>
                  <a:schemeClr val="bg1"/>
                </a:solidFill>
              </a:rPr>
              <a:t> se </a:t>
            </a:r>
            <a:r>
              <a:rPr lang="en-US" sz="1100" dirty="0" err="1">
                <a:solidFill>
                  <a:schemeClr val="bg1"/>
                </a:solidFill>
              </a:rPr>
              <a:t>i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patološka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metabolička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aktivnost</a:t>
            </a:r>
            <a:r>
              <a:rPr lang="en-US" sz="1100" dirty="0">
                <a:solidFill>
                  <a:schemeClr val="bg1"/>
                </a:solidFill>
              </a:rPr>
              <a:t> u </a:t>
            </a:r>
            <a:r>
              <a:rPr lang="en-US" sz="1100" dirty="0" err="1">
                <a:solidFill>
                  <a:schemeClr val="bg1"/>
                </a:solidFill>
              </a:rPr>
              <a:t>desnim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paratrahealnim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i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hilarnim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limfnim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čvorovima</a:t>
            </a:r>
            <a:r>
              <a:rPr lang="en-US" sz="1100" dirty="0">
                <a:solidFill>
                  <a:schemeClr val="bg1"/>
                </a:solidFill>
              </a:rPr>
              <a:t>. </a:t>
            </a:r>
            <a:r>
              <a:rPr lang="en-US" sz="1100" dirty="0" err="1">
                <a:solidFill>
                  <a:schemeClr val="bg1"/>
                </a:solidFill>
              </a:rPr>
              <a:t>Nakon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dijagnostički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neuspješne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bronhoskopije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i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biopsije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pluća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dirty="0" err="1">
                <a:solidFill>
                  <a:schemeClr val="bg1"/>
                </a:solidFill>
              </a:rPr>
              <a:t>adekvatan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materijal</a:t>
            </a:r>
            <a:r>
              <a:rPr lang="en-US" sz="1100" dirty="0">
                <a:solidFill>
                  <a:schemeClr val="bg1"/>
                </a:solidFill>
              </a:rPr>
              <a:t> za </a:t>
            </a:r>
            <a:r>
              <a:rPr lang="en-US" sz="1100" dirty="0" err="1">
                <a:solidFill>
                  <a:schemeClr val="bg1"/>
                </a:solidFill>
              </a:rPr>
              <a:t>patohistološku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analizu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konačno</a:t>
            </a:r>
            <a:r>
              <a:rPr lang="en-US" sz="1100" dirty="0">
                <a:solidFill>
                  <a:schemeClr val="bg1"/>
                </a:solidFill>
              </a:rPr>
              <a:t> se </a:t>
            </a:r>
            <a:r>
              <a:rPr lang="en-US" sz="1100" dirty="0" err="1">
                <a:solidFill>
                  <a:schemeClr val="bg1"/>
                </a:solidFill>
              </a:rPr>
              <a:t>dobije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transbronhalnom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aspiracijom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iglom</a:t>
            </a:r>
            <a:r>
              <a:rPr lang="en-US" sz="1100" dirty="0">
                <a:solidFill>
                  <a:schemeClr val="bg1"/>
                </a:solidFill>
              </a:rPr>
              <a:t> pod </a:t>
            </a:r>
            <a:r>
              <a:rPr lang="en-US" sz="1100" dirty="0" err="1">
                <a:solidFill>
                  <a:schemeClr val="bg1"/>
                </a:solidFill>
              </a:rPr>
              <a:t>kontrolom</a:t>
            </a:r>
            <a:r>
              <a:rPr lang="en-US" sz="1100" dirty="0">
                <a:solidFill>
                  <a:schemeClr val="bg1"/>
                </a:solidFill>
              </a:rPr>
              <a:t> EBUS-a </a:t>
            </a:r>
            <a:r>
              <a:rPr lang="en-US" sz="1100" dirty="0" err="1">
                <a:solidFill>
                  <a:schemeClr val="bg1"/>
                </a:solidFill>
              </a:rPr>
              <a:t>te</a:t>
            </a:r>
            <a:r>
              <a:rPr lang="en-US" sz="1100" dirty="0">
                <a:solidFill>
                  <a:schemeClr val="bg1"/>
                </a:solidFill>
              </a:rPr>
              <a:t> se 26.5.2020. </a:t>
            </a:r>
            <a:r>
              <a:rPr lang="en-US" sz="1100" dirty="0" err="1">
                <a:solidFill>
                  <a:schemeClr val="bg1"/>
                </a:solidFill>
              </a:rPr>
              <a:t>postavi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dijagnoza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planocelularnog</a:t>
            </a:r>
            <a:r>
              <a:rPr lang="hr-HR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karcinoma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pluća</a:t>
            </a:r>
            <a:r>
              <a:rPr lang="en-US" sz="1100" dirty="0">
                <a:solidFill>
                  <a:schemeClr val="bg1"/>
                </a:solidFill>
              </a:rPr>
              <a:t>, PD-L1 90%.</a:t>
            </a:r>
            <a:r>
              <a:rPr lang="hr-HR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Obzirom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na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patohistološki</a:t>
            </a:r>
            <a:r>
              <a:rPr lang="en-US" sz="1100" dirty="0">
                <a:solidFill>
                  <a:schemeClr val="bg1"/>
                </a:solidFill>
              </a:rPr>
              <a:t> tip </a:t>
            </a:r>
            <a:r>
              <a:rPr lang="en-US" sz="1100" dirty="0" err="1">
                <a:solidFill>
                  <a:schemeClr val="bg1"/>
                </a:solidFill>
              </a:rPr>
              <a:t>i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stadij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hr-HR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bolesti</a:t>
            </a:r>
            <a:r>
              <a:rPr lang="en-US" sz="1100" dirty="0">
                <a:solidFill>
                  <a:schemeClr val="bg1"/>
                </a:solidFill>
              </a:rPr>
              <a:t> (IV), ECOG 0, </a:t>
            </a:r>
            <a:r>
              <a:rPr lang="en-US" sz="1100" dirty="0" err="1">
                <a:solidFill>
                  <a:schemeClr val="bg1"/>
                </a:solidFill>
              </a:rPr>
              <a:t>započne</a:t>
            </a:r>
            <a:r>
              <a:rPr lang="en-US" sz="1100" dirty="0">
                <a:solidFill>
                  <a:schemeClr val="bg1"/>
                </a:solidFill>
              </a:rPr>
              <a:t> se </a:t>
            </a:r>
            <a:r>
              <a:rPr lang="en-US" sz="1100" dirty="0" err="1">
                <a:solidFill>
                  <a:schemeClr val="bg1"/>
                </a:solidFill>
              </a:rPr>
              <a:t>terapija</a:t>
            </a:r>
            <a:r>
              <a:rPr lang="hr-HR" sz="1100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pembrolizumabom</a:t>
            </a:r>
            <a:r>
              <a:rPr lang="en-US" sz="1100" dirty="0">
                <a:solidFill>
                  <a:schemeClr val="bg1"/>
                </a:solidFill>
              </a:rPr>
              <a:t>, a </a:t>
            </a:r>
            <a:r>
              <a:rPr lang="en-US" sz="1100" dirty="0" err="1">
                <a:solidFill>
                  <a:schemeClr val="bg1"/>
                </a:solidFill>
              </a:rPr>
              <a:t>nakon</a:t>
            </a:r>
            <a:r>
              <a:rPr lang="en-US" sz="1100" dirty="0">
                <a:solidFill>
                  <a:schemeClr val="bg1"/>
                </a:solidFill>
              </a:rPr>
              <a:t> 3. </a:t>
            </a:r>
            <a:r>
              <a:rPr lang="en-US" sz="1100" dirty="0" err="1">
                <a:solidFill>
                  <a:schemeClr val="bg1"/>
                </a:solidFill>
              </a:rPr>
              <a:t>ciklusa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terapije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dirty="0" err="1">
                <a:solidFill>
                  <a:schemeClr val="bg1"/>
                </a:solidFill>
              </a:rPr>
              <a:t>prati</a:t>
            </a:r>
            <a:r>
              <a:rPr lang="en-US" sz="1100" dirty="0">
                <a:solidFill>
                  <a:schemeClr val="bg1"/>
                </a:solidFill>
              </a:rPr>
              <a:t> se </a:t>
            </a:r>
            <a:r>
              <a:rPr lang="en-US" sz="1100" dirty="0" err="1">
                <a:solidFill>
                  <a:schemeClr val="bg1"/>
                </a:solidFill>
              </a:rPr>
              <a:t>značajna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radiološka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regresija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veličine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tumorskog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procesa</a:t>
            </a:r>
            <a:r>
              <a:rPr lang="en-US" sz="1100" dirty="0">
                <a:solidFill>
                  <a:schemeClr val="bg1"/>
                </a:solidFill>
              </a:rPr>
              <a:t>.</a:t>
            </a:r>
            <a:endParaRPr lang="hr-HR" sz="1100" dirty="0">
              <a:solidFill>
                <a:schemeClr val="bg1"/>
              </a:solidFill>
            </a:endParaRPr>
          </a:p>
          <a:p>
            <a:pPr fontAlgn="base"/>
            <a:endParaRPr lang="en-US" sz="115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690E76-7F44-4884-A740-181655A98E1B}"/>
              </a:ext>
            </a:extLst>
          </p:cNvPr>
          <p:cNvSpPr txBox="1"/>
          <p:nvPr/>
        </p:nvSpPr>
        <p:spPr>
          <a:xfrm>
            <a:off x="4862176" y="292723"/>
            <a:ext cx="6985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100" b="1" dirty="0"/>
              <a:t>ŠKORO M.</a:t>
            </a:r>
            <a:r>
              <a:rPr lang="hr-HR" sz="1100" b="1" baseline="30000" dirty="0"/>
              <a:t>1</a:t>
            </a:r>
            <a:r>
              <a:rPr lang="hr-HR" sz="1100" b="1" dirty="0"/>
              <a:t>, Banić M.</a:t>
            </a:r>
            <a:r>
              <a:rPr lang="hr-HR" sz="1100" b="1" baseline="30000" dirty="0"/>
              <a:t>1</a:t>
            </a:r>
            <a:r>
              <a:rPr lang="hr-HR" sz="1100" b="1" dirty="0"/>
              <a:t>, Baričević D.</a:t>
            </a:r>
            <a:r>
              <a:rPr lang="hr-HR" sz="1100" b="1" baseline="30000" dirty="0"/>
              <a:t>1</a:t>
            </a:r>
            <a:r>
              <a:rPr lang="hr-HR" sz="1100" b="1" dirty="0"/>
              <a:t>, Boras Z.</a:t>
            </a:r>
            <a:r>
              <a:rPr lang="hr-HR" sz="1100" b="1" baseline="30000" dirty="0"/>
              <a:t>1</a:t>
            </a:r>
            <a:r>
              <a:rPr lang="hr-HR" sz="1100" b="1" dirty="0"/>
              <a:t>, Jakopović M.</a:t>
            </a:r>
            <a:r>
              <a:rPr lang="hr-HR" sz="1100" b="1" baseline="30000" dirty="0"/>
              <a:t>1</a:t>
            </a:r>
            <a:r>
              <a:rPr lang="hr-HR" sz="1100" b="1" dirty="0"/>
              <a:t>, Jelaković B.</a:t>
            </a:r>
            <a:r>
              <a:rPr lang="hr-HR" sz="1100" b="1" baseline="30000" dirty="0"/>
              <a:t>2</a:t>
            </a:r>
            <a:r>
              <a:rPr lang="hr-HR" sz="1100" b="1" dirty="0"/>
              <a:t>, Kovačić H.</a:t>
            </a:r>
            <a:r>
              <a:rPr lang="hr-HR" sz="1100" b="1" baseline="30000" dirty="0"/>
              <a:t>1</a:t>
            </a:r>
            <a:r>
              <a:rPr lang="hr-HR" sz="1100" b="1" dirty="0"/>
              <a:t>, Laganović M.</a:t>
            </a:r>
            <a:r>
              <a:rPr lang="hr-HR" sz="1100" b="1" baseline="30000" dirty="0"/>
              <a:t>2</a:t>
            </a:r>
            <a:r>
              <a:rPr lang="hr-HR" sz="1100" b="1" dirty="0"/>
              <a:t>, Trkeš V.</a:t>
            </a:r>
            <a:r>
              <a:rPr lang="hr-HR" sz="1100" b="1" baseline="30000" dirty="0"/>
              <a:t>1</a:t>
            </a:r>
            <a:r>
              <a:rPr lang="hr-HR" sz="1100" b="1" dirty="0"/>
              <a:t>, Vukić Dugac A.</a:t>
            </a:r>
            <a:r>
              <a:rPr lang="hr-HR" sz="1100" b="1" baseline="30000" dirty="0"/>
              <a:t>1</a:t>
            </a:r>
          </a:p>
          <a:p>
            <a:pPr algn="ctr"/>
            <a:r>
              <a:rPr lang="hr-HR" sz="1000" i="1" baseline="30000" dirty="0"/>
              <a:t>   1</a:t>
            </a:r>
            <a:r>
              <a:rPr lang="hr-HR" sz="1000" i="1" dirty="0"/>
              <a:t> Klinika za plućne bolesti Jordanovac, KBC Zagreb</a:t>
            </a:r>
            <a:br>
              <a:rPr lang="hr-HR" sz="1000" i="1" dirty="0"/>
            </a:br>
            <a:r>
              <a:rPr lang="hr-HR" sz="1000" i="1" dirty="0"/>
              <a:t>  </a:t>
            </a:r>
            <a:r>
              <a:rPr lang="hr-HR" sz="1000" i="1" baseline="30000" dirty="0"/>
              <a:t>2 </a:t>
            </a:r>
            <a:r>
              <a:rPr lang="hr-HR" sz="1000" i="1" dirty="0"/>
              <a:t>Zavod za nefrologiju, arterijsku hipertenziju, dijalizu i transplantaciju, KBC Zagreb</a:t>
            </a:r>
            <a:br>
              <a:rPr lang="hr-HR" sz="1000" i="1" dirty="0"/>
            </a:br>
            <a:endParaRPr lang="hr-HR" sz="1000" i="1" dirty="0"/>
          </a:p>
          <a:p>
            <a:endParaRPr lang="hr-HR" sz="1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D6E098-73C2-4181-83D2-59043366A9D9}"/>
              </a:ext>
            </a:extLst>
          </p:cNvPr>
          <p:cNvSpPr txBox="1"/>
          <p:nvPr/>
        </p:nvSpPr>
        <p:spPr>
          <a:xfrm>
            <a:off x="4315914" y="5823104"/>
            <a:ext cx="7295784" cy="1010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200"/>
              </a:spcBef>
            </a:pPr>
            <a:r>
              <a:rPr lang="en-US" sz="1400" b="1" dirty="0">
                <a:solidFill>
                  <a:srgbClr val="F0149A"/>
                </a:solidFill>
              </a:rPr>
              <a:t>ZAKLJUČAK</a:t>
            </a:r>
            <a:endParaRPr lang="hr-HR" sz="1400" b="1" dirty="0">
              <a:solidFill>
                <a:srgbClr val="F0149A"/>
              </a:solidFill>
            </a:endParaRPr>
          </a:p>
          <a:p>
            <a:pPr fontAlgn="base">
              <a:spcBef>
                <a:spcPts val="200"/>
              </a:spcBef>
            </a:pPr>
            <a:r>
              <a:rPr lang="en-US" sz="1100" dirty="0" err="1">
                <a:solidFill>
                  <a:schemeClr val="bg1"/>
                </a:solidFill>
              </a:rPr>
              <a:t>Iako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izrazito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rijetko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dirty="0" err="1">
                <a:solidFill>
                  <a:schemeClr val="bg1"/>
                </a:solidFill>
              </a:rPr>
              <a:t>sekundarna</a:t>
            </a:r>
            <a:r>
              <a:rPr lang="en-US" sz="1100" dirty="0">
                <a:solidFill>
                  <a:schemeClr val="bg1"/>
                </a:solidFill>
              </a:rPr>
              <a:t> RFP </a:t>
            </a:r>
            <a:r>
              <a:rPr lang="en-US" sz="1100" dirty="0" err="1">
                <a:solidFill>
                  <a:schemeClr val="bg1"/>
                </a:solidFill>
              </a:rPr>
              <a:t>može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biti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dio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paraneoplastičnog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sindroma</a:t>
            </a:r>
            <a:r>
              <a:rPr lang="en-US" sz="1100" dirty="0">
                <a:solidFill>
                  <a:schemeClr val="bg1"/>
                </a:solidFill>
              </a:rPr>
              <a:t> u </a:t>
            </a:r>
            <a:r>
              <a:rPr lang="en-US" sz="1100" dirty="0" err="1">
                <a:solidFill>
                  <a:schemeClr val="bg1"/>
                </a:solidFill>
              </a:rPr>
              <a:t>sklopu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primarnog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karcinoma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pluća</a:t>
            </a:r>
            <a:r>
              <a:rPr lang="en-US" sz="1100" dirty="0">
                <a:solidFill>
                  <a:schemeClr val="bg1"/>
                </a:solidFill>
              </a:rPr>
              <a:t>. </a:t>
            </a:r>
            <a:r>
              <a:rPr lang="en-US" sz="1100" dirty="0" err="1">
                <a:solidFill>
                  <a:schemeClr val="bg1"/>
                </a:solidFill>
              </a:rPr>
              <a:t>Pravovremena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i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točna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dijagnoza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ključna</a:t>
            </a:r>
            <a:r>
              <a:rPr lang="en-US" sz="1100" dirty="0">
                <a:solidFill>
                  <a:schemeClr val="bg1"/>
                </a:solidFill>
              </a:rPr>
              <a:t> je za </a:t>
            </a:r>
            <a:r>
              <a:rPr lang="en-US" sz="1100" dirty="0" err="1">
                <a:solidFill>
                  <a:schemeClr val="bg1"/>
                </a:solidFill>
              </a:rPr>
              <a:t>liječenje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kako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karcinoma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pluća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tako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i</a:t>
            </a:r>
            <a:r>
              <a:rPr lang="en-US" sz="1100" dirty="0">
                <a:solidFill>
                  <a:schemeClr val="bg1"/>
                </a:solidFill>
              </a:rPr>
              <a:t> za </a:t>
            </a:r>
            <a:r>
              <a:rPr lang="en-US" sz="1100" dirty="0" err="1">
                <a:solidFill>
                  <a:schemeClr val="bg1"/>
                </a:solidFill>
              </a:rPr>
              <a:t>usporavanje</a:t>
            </a:r>
            <a:r>
              <a:rPr lang="en-US" sz="1100" dirty="0">
                <a:solidFill>
                  <a:schemeClr val="bg1"/>
                </a:solidFill>
              </a:rPr>
              <a:t>/</a:t>
            </a:r>
            <a:r>
              <a:rPr lang="en-US" sz="1100" dirty="0" err="1">
                <a:solidFill>
                  <a:schemeClr val="bg1"/>
                </a:solidFill>
              </a:rPr>
              <a:t>zaustavljanje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fibroze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retroperitoneuma</a:t>
            </a:r>
            <a:r>
              <a:rPr lang="en-US" sz="1100" dirty="0">
                <a:solidFill>
                  <a:schemeClr val="bg1"/>
                </a:solidFill>
              </a:rPr>
              <a:t>. </a:t>
            </a:r>
          </a:p>
          <a:p>
            <a:r>
              <a:rPr lang="en-US" sz="1100" dirty="0"/>
              <a:t> 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6737091-1C6A-4015-8142-D0407A9802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355" b="9122"/>
          <a:stretch/>
        </p:blipFill>
        <p:spPr>
          <a:xfrm>
            <a:off x="8264901" y="1374200"/>
            <a:ext cx="3395957" cy="21243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4335672-8012-479E-834C-44840BAD33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219" b="4886"/>
          <a:stretch/>
        </p:blipFill>
        <p:spPr>
          <a:xfrm>
            <a:off x="8264901" y="3718266"/>
            <a:ext cx="3395957" cy="212436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93C285D-056C-465F-95BC-506AA42124F5}"/>
              </a:ext>
            </a:extLst>
          </p:cNvPr>
          <p:cNvSpPr txBox="1"/>
          <p:nvPr/>
        </p:nvSpPr>
        <p:spPr>
          <a:xfrm>
            <a:off x="8188422" y="3454403"/>
            <a:ext cx="11495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b="1" dirty="0">
                <a:solidFill>
                  <a:srgbClr val="F0149A"/>
                </a:solidFill>
              </a:rPr>
              <a:t>Slika 1.</a:t>
            </a:r>
            <a:endParaRPr lang="en-US" sz="1000" b="1" dirty="0">
              <a:solidFill>
                <a:srgbClr val="F0149A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46BABC-C202-4CA4-A132-847290514E03}"/>
              </a:ext>
            </a:extLst>
          </p:cNvPr>
          <p:cNvSpPr txBox="1"/>
          <p:nvPr/>
        </p:nvSpPr>
        <p:spPr>
          <a:xfrm>
            <a:off x="8191013" y="5802547"/>
            <a:ext cx="11654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b="1" dirty="0">
                <a:solidFill>
                  <a:srgbClr val="F0149A"/>
                </a:solidFill>
              </a:rPr>
              <a:t>Slika 2.</a:t>
            </a:r>
            <a:endParaRPr lang="en-US" sz="1000" b="1" dirty="0">
              <a:solidFill>
                <a:srgbClr val="F0149A"/>
              </a:solidFill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831ACD04-EC62-46A8-8A90-ABAD9F1AD8CE}"/>
              </a:ext>
            </a:extLst>
          </p:cNvPr>
          <p:cNvSpPr/>
          <p:nvPr/>
        </p:nvSpPr>
        <p:spPr>
          <a:xfrm rot="8781149">
            <a:off x="10131197" y="2174416"/>
            <a:ext cx="429928" cy="115691"/>
          </a:xfrm>
          <a:prstGeom prst="rightArrow">
            <a:avLst/>
          </a:prstGeom>
          <a:solidFill>
            <a:srgbClr val="F0149A"/>
          </a:solidFill>
          <a:ln>
            <a:solidFill>
              <a:srgbClr val="F014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ED10B975-BF02-4435-A6F8-2AEF1B761C92}"/>
              </a:ext>
            </a:extLst>
          </p:cNvPr>
          <p:cNvSpPr/>
          <p:nvPr/>
        </p:nvSpPr>
        <p:spPr>
          <a:xfrm rot="8781149">
            <a:off x="10542217" y="4506596"/>
            <a:ext cx="429928" cy="115691"/>
          </a:xfrm>
          <a:prstGeom prst="rightArrow">
            <a:avLst/>
          </a:prstGeom>
          <a:solidFill>
            <a:srgbClr val="F0149A"/>
          </a:solidFill>
          <a:ln>
            <a:solidFill>
              <a:srgbClr val="F014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70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564</Words>
  <Application>Microsoft Office PowerPoint</Application>
  <PresentationFormat>Widescreen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Matea</dc:creator>
  <cp:lastModifiedBy>Matea</cp:lastModifiedBy>
  <cp:revision>1</cp:revision>
  <dcterms:created xsi:type="dcterms:W3CDTF">2020-09-09T20:48:58Z</dcterms:created>
  <dcterms:modified xsi:type="dcterms:W3CDTF">2020-09-09T20:53:35Z</dcterms:modified>
</cp:coreProperties>
</file>