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66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3" d="100"/>
          <a:sy n="83" d="100"/>
        </p:scale>
        <p:origin x="61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641A2C-F8C9-456F-A81C-6655612308A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C336F22-631C-4942-AEEC-A1CFCAB7926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A10BAD-F764-488F-82F0-106085D96227}"/>
              </a:ext>
            </a:extLst>
          </p:cNvPr>
          <p:cNvSpPr>
            <a:spLocks noGrp="1"/>
          </p:cNvSpPr>
          <p:nvPr>
            <p:ph type="dt" sz="half" idx="10"/>
          </p:nvPr>
        </p:nvSpPr>
        <p:spPr/>
        <p:txBody>
          <a:bodyPr/>
          <a:lstStyle/>
          <a:p>
            <a:fld id="{7398BD44-171B-4E63-ABE0-221460F23920}" type="datetimeFigureOut">
              <a:rPr lang="en-US" smtClean="0"/>
              <a:t>9/11/2020</a:t>
            </a:fld>
            <a:endParaRPr lang="en-US"/>
          </a:p>
        </p:txBody>
      </p:sp>
      <p:sp>
        <p:nvSpPr>
          <p:cNvPr id="5" name="Footer Placeholder 4">
            <a:extLst>
              <a:ext uri="{FF2B5EF4-FFF2-40B4-BE49-F238E27FC236}">
                <a16:creationId xmlns:a16="http://schemas.microsoft.com/office/drawing/2014/main" id="{31DF28FB-B9B8-48F1-827D-DFC8AE1EFC7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F8732E-4DAF-4DF9-A4F9-AA1BF5D3AA81}"/>
              </a:ext>
            </a:extLst>
          </p:cNvPr>
          <p:cNvSpPr>
            <a:spLocks noGrp="1"/>
          </p:cNvSpPr>
          <p:nvPr>
            <p:ph type="sldNum" sz="quarter" idx="12"/>
          </p:nvPr>
        </p:nvSpPr>
        <p:spPr/>
        <p:txBody>
          <a:bodyPr/>
          <a:lstStyle/>
          <a:p>
            <a:fld id="{EE03E7A0-55D4-4763-AF32-6168EE3FD8FB}" type="slidenum">
              <a:rPr lang="en-US" smtClean="0"/>
              <a:t>‹#›</a:t>
            </a:fld>
            <a:endParaRPr lang="en-US"/>
          </a:p>
        </p:txBody>
      </p:sp>
    </p:spTree>
    <p:extLst>
      <p:ext uri="{BB962C8B-B14F-4D97-AF65-F5344CB8AC3E}">
        <p14:creationId xmlns:p14="http://schemas.microsoft.com/office/powerpoint/2010/main" val="40000129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21D89-9A8B-4E76-B2C7-C60BBBD3232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3EEF3C0-AB5C-434B-81B2-51D790AE819F}"/>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9EE50B-207B-4E6E-AEC2-88954053E65D}"/>
              </a:ext>
            </a:extLst>
          </p:cNvPr>
          <p:cNvSpPr>
            <a:spLocks noGrp="1"/>
          </p:cNvSpPr>
          <p:nvPr>
            <p:ph type="dt" sz="half" idx="10"/>
          </p:nvPr>
        </p:nvSpPr>
        <p:spPr/>
        <p:txBody>
          <a:bodyPr/>
          <a:lstStyle/>
          <a:p>
            <a:fld id="{7398BD44-171B-4E63-ABE0-221460F23920}" type="datetimeFigureOut">
              <a:rPr lang="en-US" smtClean="0"/>
              <a:t>9/11/2020</a:t>
            </a:fld>
            <a:endParaRPr lang="en-US"/>
          </a:p>
        </p:txBody>
      </p:sp>
      <p:sp>
        <p:nvSpPr>
          <p:cNvPr id="5" name="Footer Placeholder 4">
            <a:extLst>
              <a:ext uri="{FF2B5EF4-FFF2-40B4-BE49-F238E27FC236}">
                <a16:creationId xmlns:a16="http://schemas.microsoft.com/office/drawing/2014/main" id="{FDA8939C-3EB4-4D2F-B15D-136DCFFD38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DEEA305-87E1-4E40-A3CB-2E705E53B73B}"/>
              </a:ext>
            </a:extLst>
          </p:cNvPr>
          <p:cNvSpPr>
            <a:spLocks noGrp="1"/>
          </p:cNvSpPr>
          <p:nvPr>
            <p:ph type="sldNum" sz="quarter" idx="12"/>
          </p:nvPr>
        </p:nvSpPr>
        <p:spPr/>
        <p:txBody>
          <a:bodyPr/>
          <a:lstStyle/>
          <a:p>
            <a:fld id="{EE03E7A0-55D4-4763-AF32-6168EE3FD8FB}" type="slidenum">
              <a:rPr lang="en-US" smtClean="0"/>
              <a:t>‹#›</a:t>
            </a:fld>
            <a:endParaRPr lang="en-US"/>
          </a:p>
        </p:txBody>
      </p:sp>
    </p:spTree>
    <p:extLst>
      <p:ext uri="{BB962C8B-B14F-4D97-AF65-F5344CB8AC3E}">
        <p14:creationId xmlns:p14="http://schemas.microsoft.com/office/powerpoint/2010/main" val="42300527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0800ED9-E268-4DEF-91DE-AA78F649F8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873CCA9-7ABE-4484-9C99-79DAE669DE30}"/>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C1500A-DA10-4825-8E7F-DC4C3FCA5815}"/>
              </a:ext>
            </a:extLst>
          </p:cNvPr>
          <p:cNvSpPr>
            <a:spLocks noGrp="1"/>
          </p:cNvSpPr>
          <p:nvPr>
            <p:ph type="dt" sz="half" idx="10"/>
          </p:nvPr>
        </p:nvSpPr>
        <p:spPr/>
        <p:txBody>
          <a:bodyPr/>
          <a:lstStyle/>
          <a:p>
            <a:fld id="{7398BD44-171B-4E63-ABE0-221460F23920}" type="datetimeFigureOut">
              <a:rPr lang="en-US" smtClean="0"/>
              <a:t>9/11/2020</a:t>
            </a:fld>
            <a:endParaRPr lang="en-US"/>
          </a:p>
        </p:txBody>
      </p:sp>
      <p:sp>
        <p:nvSpPr>
          <p:cNvPr id="5" name="Footer Placeholder 4">
            <a:extLst>
              <a:ext uri="{FF2B5EF4-FFF2-40B4-BE49-F238E27FC236}">
                <a16:creationId xmlns:a16="http://schemas.microsoft.com/office/drawing/2014/main" id="{D73F9814-7332-4962-8D8E-7F832509B2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81A38B4-2399-4CD2-AC6A-2264436DDF9F}"/>
              </a:ext>
            </a:extLst>
          </p:cNvPr>
          <p:cNvSpPr>
            <a:spLocks noGrp="1"/>
          </p:cNvSpPr>
          <p:nvPr>
            <p:ph type="sldNum" sz="quarter" idx="12"/>
          </p:nvPr>
        </p:nvSpPr>
        <p:spPr/>
        <p:txBody>
          <a:bodyPr/>
          <a:lstStyle/>
          <a:p>
            <a:fld id="{EE03E7A0-55D4-4763-AF32-6168EE3FD8FB}" type="slidenum">
              <a:rPr lang="en-US" smtClean="0"/>
              <a:t>‹#›</a:t>
            </a:fld>
            <a:endParaRPr lang="en-US"/>
          </a:p>
        </p:txBody>
      </p:sp>
    </p:spTree>
    <p:extLst>
      <p:ext uri="{BB962C8B-B14F-4D97-AF65-F5344CB8AC3E}">
        <p14:creationId xmlns:p14="http://schemas.microsoft.com/office/powerpoint/2010/main" val="2632616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F82A43-EF92-4DD0-9D38-DA05C81552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A3E9BC5-2CF0-40C7-8BB4-D4576C1E555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4AEAA0-EE5F-49C5-A1D3-5770FF455837}"/>
              </a:ext>
            </a:extLst>
          </p:cNvPr>
          <p:cNvSpPr>
            <a:spLocks noGrp="1"/>
          </p:cNvSpPr>
          <p:nvPr>
            <p:ph type="dt" sz="half" idx="10"/>
          </p:nvPr>
        </p:nvSpPr>
        <p:spPr/>
        <p:txBody>
          <a:bodyPr/>
          <a:lstStyle/>
          <a:p>
            <a:fld id="{7398BD44-171B-4E63-ABE0-221460F23920}" type="datetimeFigureOut">
              <a:rPr lang="en-US" smtClean="0"/>
              <a:t>9/11/2020</a:t>
            </a:fld>
            <a:endParaRPr lang="en-US"/>
          </a:p>
        </p:txBody>
      </p:sp>
      <p:sp>
        <p:nvSpPr>
          <p:cNvPr id="5" name="Footer Placeholder 4">
            <a:extLst>
              <a:ext uri="{FF2B5EF4-FFF2-40B4-BE49-F238E27FC236}">
                <a16:creationId xmlns:a16="http://schemas.microsoft.com/office/drawing/2014/main" id="{293E2EF5-486A-4585-A867-AFEE1D65F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BDD0F1-8FFD-43BE-A62B-C141666A0BE2}"/>
              </a:ext>
            </a:extLst>
          </p:cNvPr>
          <p:cNvSpPr>
            <a:spLocks noGrp="1"/>
          </p:cNvSpPr>
          <p:nvPr>
            <p:ph type="sldNum" sz="quarter" idx="12"/>
          </p:nvPr>
        </p:nvSpPr>
        <p:spPr/>
        <p:txBody>
          <a:bodyPr/>
          <a:lstStyle/>
          <a:p>
            <a:fld id="{EE03E7A0-55D4-4763-AF32-6168EE3FD8FB}" type="slidenum">
              <a:rPr lang="en-US" smtClean="0"/>
              <a:t>‹#›</a:t>
            </a:fld>
            <a:endParaRPr lang="en-US"/>
          </a:p>
        </p:txBody>
      </p:sp>
    </p:spTree>
    <p:extLst>
      <p:ext uri="{BB962C8B-B14F-4D97-AF65-F5344CB8AC3E}">
        <p14:creationId xmlns:p14="http://schemas.microsoft.com/office/powerpoint/2010/main" val="1946126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E5826B-DCBA-458D-B739-C3817746931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8B5D32A-CFAB-460C-AFB3-5312DDE9B87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BD750E3-424F-4EB8-850D-FA4092204B01}"/>
              </a:ext>
            </a:extLst>
          </p:cNvPr>
          <p:cNvSpPr>
            <a:spLocks noGrp="1"/>
          </p:cNvSpPr>
          <p:nvPr>
            <p:ph type="dt" sz="half" idx="10"/>
          </p:nvPr>
        </p:nvSpPr>
        <p:spPr/>
        <p:txBody>
          <a:bodyPr/>
          <a:lstStyle/>
          <a:p>
            <a:fld id="{7398BD44-171B-4E63-ABE0-221460F23920}" type="datetimeFigureOut">
              <a:rPr lang="en-US" smtClean="0"/>
              <a:t>9/11/2020</a:t>
            </a:fld>
            <a:endParaRPr lang="en-US"/>
          </a:p>
        </p:txBody>
      </p:sp>
      <p:sp>
        <p:nvSpPr>
          <p:cNvPr id="5" name="Footer Placeholder 4">
            <a:extLst>
              <a:ext uri="{FF2B5EF4-FFF2-40B4-BE49-F238E27FC236}">
                <a16:creationId xmlns:a16="http://schemas.microsoft.com/office/drawing/2014/main" id="{FE309142-9CC7-4023-B80D-0AC2AB460A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7ED891-C20A-462C-A390-85AA62CA51B7}"/>
              </a:ext>
            </a:extLst>
          </p:cNvPr>
          <p:cNvSpPr>
            <a:spLocks noGrp="1"/>
          </p:cNvSpPr>
          <p:nvPr>
            <p:ph type="sldNum" sz="quarter" idx="12"/>
          </p:nvPr>
        </p:nvSpPr>
        <p:spPr/>
        <p:txBody>
          <a:bodyPr/>
          <a:lstStyle/>
          <a:p>
            <a:fld id="{EE03E7A0-55D4-4763-AF32-6168EE3FD8FB}" type="slidenum">
              <a:rPr lang="en-US" smtClean="0"/>
              <a:t>‹#›</a:t>
            </a:fld>
            <a:endParaRPr lang="en-US"/>
          </a:p>
        </p:txBody>
      </p:sp>
    </p:spTree>
    <p:extLst>
      <p:ext uri="{BB962C8B-B14F-4D97-AF65-F5344CB8AC3E}">
        <p14:creationId xmlns:p14="http://schemas.microsoft.com/office/powerpoint/2010/main" val="3431743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5EC76-486D-45B7-B334-033F5BF345A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C0FF0EA-3F0A-46E1-A141-F18677FE287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B3D63D8-19A1-46F5-88F5-E4991233F54C}"/>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C295034-3F9B-4172-B5F2-F51B28C3C885}"/>
              </a:ext>
            </a:extLst>
          </p:cNvPr>
          <p:cNvSpPr>
            <a:spLocks noGrp="1"/>
          </p:cNvSpPr>
          <p:nvPr>
            <p:ph type="dt" sz="half" idx="10"/>
          </p:nvPr>
        </p:nvSpPr>
        <p:spPr/>
        <p:txBody>
          <a:bodyPr/>
          <a:lstStyle/>
          <a:p>
            <a:fld id="{7398BD44-171B-4E63-ABE0-221460F23920}" type="datetimeFigureOut">
              <a:rPr lang="en-US" smtClean="0"/>
              <a:t>9/11/2020</a:t>
            </a:fld>
            <a:endParaRPr lang="en-US"/>
          </a:p>
        </p:txBody>
      </p:sp>
      <p:sp>
        <p:nvSpPr>
          <p:cNvPr id="6" name="Footer Placeholder 5">
            <a:extLst>
              <a:ext uri="{FF2B5EF4-FFF2-40B4-BE49-F238E27FC236}">
                <a16:creationId xmlns:a16="http://schemas.microsoft.com/office/drawing/2014/main" id="{BE21090A-BC1D-476E-97F8-5CC902A6FD6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29177A5-CC5C-4402-971F-0C0F5A6FDCFB}"/>
              </a:ext>
            </a:extLst>
          </p:cNvPr>
          <p:cNvSpPr>
            <a:spLocks noGrp="1"/>
          </p:cNvSpPr>
          <p:nvPr>
            <p:ph type="sldNum" sz="quarter" idx="12"/>
          </p:nvPr>
        </p:nvSpPr>
        <p:spPr/>
        <p:txBody>
          <a:bodyPr/>
          <a:lstStyle/>
          <a:p>
            <a:fld id="{EE03E7A0-55D4-4763-AF32-6168EE3FD8FB}" type="slidenum">
              <a:rPr lang="en-US" smtClean="0"/>
              <a:t>‹#›</a:t>
            </a:fld>
            <a:endParaRPr lang="en-US"/>
          </a:p>
        </p:txBody>
      </p:sp>
    </p:spTree>
    <p:extLst>
      <p:ext uri="{BB962C8B-B14F-4D97-AF65-F5344CB8AC3E}">
        <p14:creationId xmlns:p14="http://schemas.microsoft.com/office/powerpoint/2010/main" val="533347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E1A4E0-03C7-4914-BD5B-819591A4B7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2B14E20-EA72-4216-BBA7-6E1EF93EBA4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89B17FD-F3E3-40AB-B082-A789EC0AF90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C9FF83A-DDAF-48DF-B547-D58F5BAF6C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CC198C9-F8D2-4014-BD65-FB4A0A97184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54AE06F-A3E3-44F2-A796-AA0BBA0742DB}"/>
              </a:ext>
            </a:extLst>
          </p:cNvPr>
          <p:cNvSpPr>
            <a:spLocks noGrp="1"/>
          </p:cNvSpPr>
          <p:nvPr>
            <p:ph type="dt" sz="half" idx="10"/>
          </p:nvPr>
        </p:nvSpPr>
        <p:spPr/>
        <p:txBody>
          <a:bodyPr/>
          <a:lstStyle/>
          <a:p>
            <a:fld id="{7398BD44-171B-4E63-ABE0-221460F23920}" type="datetimeFigureOut">
              <a:rPr lang="en-US" smtClean="0"/>
              <a:t>9/11/2020</a:t>
            </a:fld>
            <a:endParaRPr lang="en-US"/>
          </a:p>
        </p:txBody>
      </p:sp>
      <p:sp>
        <p:nvSpPr>
          <p:cNvPr id="8" name="Footer Placeholder 7">
            <a:extLst>
              <a:ext uri="{FF2B5EF4-FFF2-40B4-BE49-F238E27FC236}">
                <a16:creationId xmlns:a16="http://schemas.microsoft.com/office/drawing/2014/main" id="{6BC47D9B-DBC7-4CE5-BD87-4897B9DE3F6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6805D48-9AC6-41C6-B9CC-040C6FA24C88}"/>
              </a:ext>
            </a:extLst>
          </p:cNvPr>
          <p:cNvSpPr>
            <a:spLocks noGrp="1"/>
          </p:cNvSpPr>
          <p:nvPr>
            <p:ph type="sldNum" sz="quarter" idx="12"/>
          </p:nvPr>
        </p:nvSpPr>
        <p:spPr/>
        <p:txBody>
          <a:bodyPr/>
          <a:lstStyle/>
          <a:p>
            <a:fld id="{EE03E7A0-55D4-4763-AF32-6168EE3FD8FB}" type="slidenum">
              <a:rPr lang="en-US" smtClean="0"/>
              <a:t>‹#›</a:t>
            </a:fld>
            <a:endParaRPr lang="en-US"/>
          </a:p>
        </p:txBody>
      </p:sp>
    </p:spTree>
    <p:extLst>
      <p:ext uri="{BB962C8B-B14F-4D97-AF65-F5344CB8AC3E}">
        <p14:creationId xmlns:p14="http://schemas.microsoft.com/office/powerpoint/2010/main" val="23017019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4F4B7-04CB-4FE2-8AFF-DA1F16EA03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58E6043-C4D5-4ABB-993B-76D45683B6F8}"/>
              </a:ext>
            </a:extLst>
          </p:cNvPr>
          <p:cNvSpPr>
            <a:spLocks noGrp="1"/>
          </p:cNvSpPr>
          <p:nvPr>
            <p:ph type="dt" sz="half" idx="10"/>
          </p:nvPr>
        </p:nvSpPr>
        <p:spPr/>
        <p:txBody>
          <a:bodyPr/>
          <a:lstStyle/>
          <a:p>
            <a:fld id="{7398BD44-171B-4E63-ABE0-221460F23920}" type="datetimeFigureOut">
              <a:rPr lang="en-US" smtClean="0"/>
              <a:t>9/11/2020</a:t>
            </a:fld>
            <a:endParaRPr lang="en-US"/>
          </a:p>
        </p:txBody>
      </p:sp>
      <p:sp>
        <p:nvSpPr>
          <p:cNvPr id="4" name="Footer Placeholder 3">
            <a:extLst>
              <a:ext uri="{FF2B5EF4-FFF2-40B4-BE49-F238E27FC236}">
                <a16:creationId xmlns:a16="http://schemas.microsoft.com/office/drawing/2014/main" id="{AF2D8D7F-04BD-4693-BC55-16201576ED3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38D8688-1A70-4EBB-ABE5-3C952C13A7A0}"/>
              </a:ext>
            </a:extLst>
          </p:cNvPr>
          <p:cNvSpPr>
            <a:spLocks noGrp="1"/>
          </p:cNvSpPr>
          <p:nvPr>
            <p:ph type="sldNum" sz="quarter" idx="12"/>
          </p:nvPr>
        </p:nvSpPr>
        <p:spPr/>
        <p:txBody>
          <a:bodyPr/>
          <a:lstStyle/>
          <a:p>
            <a:fld id="{EE03E7A0-55D4-4763-AF32-6168EE3FD8FB}" type="slidenum">
              <a:rPr lang="en-US" smtClean="0"/>
              <a:t>‹#›</a:t>
            </a:fld>
            <a:endParaRPr lang="en-US"/>
          </a:p>
        </p:txBody>
      </p:sp>
    </p:spTree>
    <p:extLst>
      <p:ext uri="{BB962C8B-B14F-4D97-AF65-F5344CB8AC3E}">
        <p14:creationId xmlns:p14="http://schemas.microsoft.com/office/powerpoint/2010/main" val="36615151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979F9A-A8D9-4DC0-A6C6-4B0D5989CCC0}"/>
              </a:ext>
            </a:extLst>
          </p:cNvPr>
          <p:cNvSpPr>
            <a:spLocks noGrp="1"/>
          </p:cNvSpPr>
          <p:nvPr>
            <p:ph type="dt" sz="half" idx="10"/>
          </p:nvPr>
        </p:nvSpPr>
        <p:spPr/>
        <p:txBody>
          <a:bodyPr/>
          <a:lstStyle/>
          <a:p>
            <a:fld id="{7398BD44-171B-4E63-ABE0-221460F23920}" type="datetimeFigureOut">
              <a:rPr lang="en-US" smtClean="0"/>
              <a:t>9/11/2020</a:t>
            </a:fld>
            <a:endParaRPr lang="en-US"/>
          </a:p>
        </p:txBody>
      </p:sp>
      <p:sp>
        <p:nvSpPr>
          <p:cNvPr id="3" name="Footer Placeholder 2">
            <a:extLst>
              <a:ext uri="{FF2B5EF4-FFF2-40B4-BE49-F238E27FC236}">
                <a16:creationId xmlns:a16="http://schemas.microsoft.com/office/drawing/2014/main" id="{1BDF1C64-6556-414D-8123-09EC1988C1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CD505B7-4E45-443E-96F2-1C9C82EC2F6C}"/>
              </a:ext>
            </a:extLst>
          </p:cNvPr>
          <p:cNvSpPr>
            <a:spLocks noGrp="1"/>
          </p:cNvSpPr>
          <p:nvPr>
            <p:ph type="sldNum" sz="quarter" idx="12"/>
          </p:nvPr>
        </p:nvSpPr>
        <p:spPr/>
        <p:txBody>
          <a:bodyPr/>
          <a:lstStyle/>
          <a:p>
            <a:fld id="{EE03E7A0-55D4-4763-AF32-6168EE3FD8FB}" type="slidenum">
              <a:rPr lang="en-US" smtClean="0"/>
              <a:t>‹#›</a:t>
            </a:fld>
            <a:endParaRPr lang="en-US"/>
          </a:p>
        </p:txBody>
      </p:sp>
    </p:spTree>
    <p:extLst>
      <p:ext uri="{BB962C8B-B14F-4D97-AF65-F5344CB8AC3E}">
        <p14:creationId xmlns:p14="http://schemas.microsoft.com/office/powerpoint/2010/main" val="21978253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D687A-46D4-4CF1-B8F6-0E0226BBCF1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430E077-86A1-46D7-B424-C8442075FD0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5DBA066-8B88-4970-9039-E86BAEAEA2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4361F25-C45D-4DA9-9936-8A89090DC26F}"/>
              </a:ext>
            </a:extLst>
          </p:cNvPr>
          <p:cNvSpPr>
            <a:spLocks noGrp="1"/>
          </p:cNvSpPr>
          <p:nvPr>
            <p:ph type="dt" sz="half" idx="10"/>
          </p:nvPr>
        </p:nvSpPr>
        <p:spPr/>
        <p:txBody>
          <a:bodyPr/>
          <a:lstStyle/>
          <a:p>
            <a:fld id="{7398BD44-171B-4E63-ABE0-221460F23920}" type="datetimeFigureOut">
              <a:rPr lang="en-US" smtClean="0"/>
              <a:t>9/11/2020</a:t>
            </a:fld>
            <a:endParaRPr lang="en-US"/>
          </a:p>
        </p:txBody>
      </p:sp>
      <p:sp>
        <p:nvSpPr>
          <p:cNvPr id="6" name="Footer Placeholder 5">
            <a:extLst>
              <a:ext uri="{FF2B5EF4-FFF2-40B4-BE49-F238E27FC236}">
                <a16:creationId xmlns:a16="http://schemas.microsoft.com/office/drawing/2014/main" id="{96B15C3F-0A1B-4CB6-9D12-8367F597EA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5DCA55-EA79-49F7-8E59-FEF1C44C8ABF}"/>
              </a:ext>
            </a:extLst>
          </p:cNvPr>
          <p:cNvSpPr>
            <a:spLocks noGrp="1"/>
          </p:cNvSpPr>
          <p:nvPr>
            <p:ph type="sldNum" sz="quarter" idx="12"/>
          </p:nvPr>
        </p:nvSpPr>
        <p:spPr/>
        <p:txBody>
          <a:bodyPr/>
          <a:lstStyle/>
          <a:p>
            <a:fld id="{EE03E7A0-55D4-4763-AF32-6168EE3FD8FB}" type="slidenum">
              <a:rPr lang="en-US" smtClean="0"/>
              <a:t>‹#›</a:t>
            </a:fld>
            <a:endParaRPr lang="en-US"/>
          </a:p>
        </p:txBody>
      </p:sp>
    </p:spTree>
    <p:extLst>
      <p:ext uri="{BB962C8B-B14F-4D97-AF65-F5344CB8AC3E}">
        <p14:creationId xmlns:p14="http://schemas.microsoft.com/office/powerpoint/2010/main" val="2626585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83046-9711-4817-93A0-91C7C10876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61B2B03-79C9-4594-AA0A-8C160E86CC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56C9076-C74E-4662-973E-140191B98A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5654CF-1F57-4A59-90CC-D74E1D8A9017}"/>
              </a:ext>
            </a:extLst>
          </p:cNvPr>
          <p:cNvSpPr>
            <a:spLocks noGrp="1"/>
          </p:cNvSpPr>
          <p:nvPr>
            <p:ph type="dt" sz="half" idx="10"/>
          </p:nvPr>
        </p:nvSpPr>
        <p:spPr/>
        <p:txBody>
          <a:bodyPr/>
          <a:lstStyle/>
          <a:p>
            <a:fld id="{7398BD44-171B-4E63-ABE0-221460F23920}" type="datetimeFigureOut">
              <a:rPr lang="en-US" smtClean="0"/>
              <a:t>9/11/2020</a:t>
            </a:fld>
            <a:endParaRPr lang="en-US"/>
          </a:p>
        </p:txBody>
      </p:sp>
      <p:sp>
        <p:nvSpPr>
          <p:cNvPr id="6" name="Footer Placeholder 5">
            <a:extLst>
              <a:ext uri="{FF2B5EF4-FFF2-40B4-BE49-F238E27FC236}">
                <a16:creationId xmlns:a16="http://schemas.microsoft.com/office/drawing/2014/main" id="{4BDA6B3B-9F79-4768-B942-5D2E730383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B75EAF-DC07-4018-8574-7C08080A8F65}"/>
              </a:ext>
            </a:extLst>
          </p:cNvPr>
          <p:cNvSpPr>
            <a:spLocks noGrp="1"/>
          </p:cNvSpPr>
          <p:nvPr>
            <p:ph type="sldNum" sz="quarter" idx="12"/>
          </p:nvPr>
        </p:nvSpPr>
        <p:spPr/>
        <p:txBody>
          <a:bodyPr/>
          <a:lstStyle/>
          <a:p>
            <a:fld id="{EE03E7A0-55D4-4763-AF32-6168EE3FD8FB}" type="slidenum">
              <a:rPr lang="en-US" smtClean="0"/>
              <a:t>‹#›</a:t>
            </a:fld>
            <a:endParaRPr lang="en-US"/>
          </a:p>
        </p:txBody>
      </p:sp>
    </p:spTree>
    <p:extLst>
      <p:ext uri="{BB962C8B-B14F-4D97-AF65-F5344CB8AC3E}">
        <p14:creationId xmlns:p14="http://schemas.microsoft.com/office/powerpoint/2010/main" val="3177946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A447224-D2C4-4912-8DC4-404AA4D91EF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B90FC68-EA2A-43B8-974D-1E7697DEAB7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760A95-D8EC-41DF-B84D-6C78212304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98BD44-171B-4E63-ABE0-221460F23920}" type="datetimeFigureOut">
              <a:rPr lang="en-US" smtClean="0"/>
              <a:t>9/11/2020</a:t>
            </a:fld>
            <a:endParaRPr lang="en-US"/>
          </a:p>
        </p:txBody>
      </p:sp>
      <p:sp>
        <p:nvSpPr>
          <p:cNvPr id="5" name="Footer Placeholder 4">
            <a:extLst>
              <a:ext uri="{FF2B5EF4-FFF2-40B4-BE49-F238E27FC236}">
                <a16:creationId xmlns:a16="http://schemas.microsoft.com/office/drawing/2014/main" id="{B5522408-FEB9-424A-B23F-5D468100A2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60779FB-4979-4F4C-80CF-7FDB23CD26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03E7A0-55D4-4763-AF32-6168EE3FD8FB}" type="slidenum">
              <a:rPr lang="en-US" smtClean="0"/>
              <a:t>‹#›</a:t>
            </a:fld>
            <a:endParaRPr lang="en-US"/>
          </a:p>
        </p:txBody>
      </p:sp>
    </p:spTree>
    <p:extLst>
      <p:ext uri="{BB962C8B-B14F-4D97-AF65-F5344CB8AC3E}">
        <p14:creationId xmlns:p14="http://schemas.microsoft.com/office/powerpoint/2010/main" val="1415029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13E6978-7B17-4CE4-85AD-CA351233D1A9}"/>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tretch>
            <a:fillRect/>
          </a:stretch>
        </p:blipFill>
        <p:spPr>
          <a:xfrm>
            <a:off x="0" y="0"/>
            <a:ext cx="12703946" cy="7145970"/>
          </a:xfrm>
          <a:prstGeom prst="rect">
            <a:avLst/>
          </a:prstGeom>
          <a:effectLst>
            <a:glow rad="114300">
              <a:schemeClr val="accent3">
                <a:satMod val="175000"/>
                <a:alpha val="40000"/>
              </a:schemeClr>
            </a:glow>
          </a:effectLst>
        </p:spPr>
      </p:pic>
      <p:sp>
        <p:nvSpPr>
          <p:cNvPr id="2" name="Title 1">
            <a:extLst>
              <a:ext uri="{FF2B5EF4-FFF2-40B4-BE49-F238E27FC236}">
                <a16:creationId xmlns:a16="http://schemas.microsoft.com/office/drawing/2014/main" id="{F78665D3-8B81-4B93-ACED-A24B80D2C66F}"/>
              </a:ext>
            </a:extLst>
          </p:cNvPr>
          <p:cNvSpPr>
            <a:spLocks noGrp="1"/>
          </p:cNvSpPr>
          <p:nvPr>
            <p:ph type="ctrTitle"/>
          </p:nvPr>
        </p:nvSpPr>
        <p:spPr>
          <a:xfrm>
            <a:off x="201227" y="223403"/>
            <a:ext cx="12108760" cy="548317"/>
          </a:xfrm>
          <a:effectLst>
            <a:glow rad="63500">
              <a:schemeClr val="accent1">
                <a:satMod val="175000"/>
                <a:alpha val="40000"/>
              </a:schemeClr>
            </a:glow>
            <a:innerShdw blurRad="63500" dist="50800" dir="13500000">
              <a:prstClr val="black">
                <a:alpha val="50000"/>
              </a:prstClr>
            </a:innerShdw>
          </a:effectLst>
        </p:spPr>
        <p:txBody>
          <a:bodyPr>
            <a:normAutofit/>
          </a:bodyPr>
          <a:lstStyle/>
          <a:p>
            <a:pPr algn="l"/>
            <a:r>
              <a:rPr lang="hr-HR" sz="3200" b="1" dirty="0">
                <a:solidFill>
                  <a:schemeClr val="bg1"/>
                </a:solidFill>
                <a:effectLst>
                  <a:outerShdw blurRad="25400" dist="50800" dir="5400000" algn="ctr" rotWithShape="0">
                    <a:srgbClr val="000000">
                      <a:alpha val="43137"/>
                    </a:srgbClr>
                  </a:outerShdw>
                </a:effectLst>
                <a:latin typeface="Bahnschrift SemiLight Condensed" panose="020B0502040204020203" pitchFamily="34" charset="0"/>
              </a:rPr>
              <a:t>Case report of a patient with neutrophil-predominant tuberculous pleural effusion</a:t>
            </a:r>
            <a:endParaRPr lang="en-US" sz="3200" b="1" dirty="0">
              <a:solidFill>
                <a:schemeClr val="bg1"/>
              </a:solidFill>
              <a:effectLst>
                <a:outerShdw blurRad="25400" dist="50800" dir="5400000" algn="ctr" rotWithShape="0">
                  <a:srgbClr val="000000">
                    <a:alpha val="43137"/>
                  </a:srgbClr>
                </a:outerShdw>
              </a:effectLst>
              <a:latin typeface="Bahnschrift SemiLight Condensed" panose="020B0502040204020203" pitchFamily="34" charset="0"/>
            </a:endParaRPr>
          </a:p>
        </p:txBody>
      </p:sp>
      <p:sp>
        <p:nvSpPr>
          <p:cNvPr id="3" name="Subtitle 2">
            <a:extLst>
              <a:ext uri="{FF2B5EF4-FFF2-40B4-BE49-F238E27FC236}">
                <a16:creationId xmlns:a16="http://schemas.microsoft.com/office/drawing/2014/main" id="{BA957233-BED7-47DF-970D-1FDF28B3B18A}"/>
              </a:ext>
            </a:extLst>
          </p:cNvPr>
          <p:cNvSpPr>
            <a:spLocks noGrp="1"/>
          </p:cNvSpPr>
          <p:nvPr>
            <p:ph type="subTitle" idx="1"/>
          </p:nvPr>
        </p:nvSpPr>
        <p:spPr>
          <a:xfrm>
            <a:off x="281425" y="834680"/>
            <a:ext cx="9251987" cy="605073"/>
          </a:xfrm>
        </p:spPr>
        <p:txBody>
          <a:bodyPr>
            <a:normAutofit/>
          </a:bodyPr>
          <a:lstStyle/>
          <a:p>
            <a:pPr algn="l" fontAlgn="base">
              <a:spcBef>
                <a:spcPts val="600"/>
              </a:spcBef>
            </a:pPr>
            <a:r>
              <a:rPr lang="hr-HR" sz="1250" dirty="0">
                <a:solidFill>
                  <a:srgbClr val="CC66FF"/>
                </a:solidFill>
                <a:latin typeface="Bahnschrift Light Condensed" panose="020B0502040204020203" pitchFamily="34" charset="0"/>
              </a:rPr>
              <a:t> </a:t>
            </a:r>
            <a:r>
              <a:rPr lang="en-US" sz="1400" dirty="0">
                <a:solidFill>
                  <a:srgbClr val="CC66FF"/>
                </a:solidFill>
                <a:latin typeface="Bahnschrift Light Condensed" panose="020B0502040204020203" pitchFamily="34" charset="0"/>
              </a:rPr>
              <a:t>ŠKORO M.</a:t>
            </a:r>
            <a:r>
              <a:rPr lang="en-US" sz="1400" baseline="30000" dirty="0">
                <a:solidFill>
                  <a:srgbClr val="CC66FF"/>
                </a:solidFill>
                <a:latin typeface="Bahnschrift Light Condensed" panose="020B0502040204020203" pitchFamily="34" charset="0"/>
              </a:rPr>
              <a:t>1</a:t>
            </a:r>
            <a:r>
              <a:rPr lang="en-US" sz="1400" dirty="0">
                <a:solidFill>
                  <a:srgbClr val="CC66FF"/>
                </a:solidFill>
                <a:latin typeface="Bahnschrift Light Condensed" panose="020B0502040204020203" pitchFamily="34" charset="0"/>
              </a:rPr>
              <a:t>, </a:t>
            </a:r>
            <a:r>
              <a:rPr lang="en-US" sz="1400" dirty="0" err="1">
                <a:solidFill>
                  <a:srgbClr val="CC66FF"/>
                </a:solidFill>
                <a:latin typeface="Bahnschrift Light Condensed" panose="020B0502040204020203" pitchFamily="34" charset="0"/>
              </a:rPr>
              <a:t>Badovinac</a:t>
            </a:r>
            <a:r>
              <a:rPr lang="en-US" sz="1400" dirty="0">
                <a:solidFill>
                  <a:srgbClr val="CC66FF"/>
                </a:solidFill>
                <a:latin typeface="Bahnschrift Light Condensed" panose="020B0502040204020203" pitchFamily="34" charset="0"/>
              </a:rPr>
              <a:t> S.</a:t>
            </a:r>
            <a:r>
              <a:rPr lang="en-US" sz="1400" baseline="30000" dirty="0">
                <a:solidFill>
                  <a:srgbClr val="CC66FF"/>
                </a:solidFill>
                <a:latin typeface="Bahnschrift Light Condensed" panose="020B0502040204020203" pitchFamily="34" charset="0"/>
              </a:rPr>
              <a:t> 1</a:t>
            </a:r>
            <a:r>
              <a:rPr lang="en-US" sz="1400" dirty="0">
                <a:solidFill>
                  <a:srgbClr val="CC66FF"/>
                </a:solidFill>
                <a:latin typeface="Bahnschrift Light Condensed" panose="020B0502040204020203" pitchFamily="34" charset="0"/>
              </a:rPr>
              <a:t>, </a:t>
            </a:r>
            <a:r>
              <a:rPr lang="en-US" sz="1400" dirty="0" err="1">
                <a:solidFill>
                  <a:srgbClr val="CC66FF"/>
                </a:solidFill>
                <a:latin typeface="Bahnschrift Light Condensed" panose="020B0502040204020203" pitchFamily="34" charset="0"/>
              </a:rPr>
              <a:t>Banić</a:t>
            </a:r>
            <a:r>
              <a:rPr lang="en-US" sz="1400" dirty="0">
                <a:solidFill>
                  <a:srgbClr val="CC66FF"/>
                </a:solidFill>
                <a:latin typeface="Bahnschrift Light Condensed" panose="020B0502040204020203" pitchFamily="34" charset="0"/>
              </a:rPr>
              <a:t> M.</a:t>
            </a:r>
            <a:r>
              <a:rPr lang="en-US" sz="1400" baseline="30000" dirty="0">
                <a:solidFill>
                  <a:srgbClr val="CC66FF"/>
                </a:solidFill>
                <a:latin typeface="Bahnschrift Light Condensed" panose="020B0502040204020203" pitchFamily="34" charset="0"/>
              </a:rPr>
              <a:t>1</a:t>
            </a:r>
            <a:r>
              <a:rPr lang="en-US" sz="1400" dirty="0">
                <a:solidFill>
                  <a:srgbClr val="CC66FF"/>
                </a:solidFill>
                <a:latin typeface="Bahnschrift Light Condensed" panose="020B0502040204020203" pitchFamily="34" charset="0"/>
              </a:rPr>
              <a:t>, </a:t>
            </a:r>
            <a:r>
              <a:rPr lang="en-US" sz="1400" dirty="0" err="1">
                <a:solidFill>
                  <a:srgbClr val="CC66FF"/>
                </a:solidFill>
                <a:latin typeface="Bahnschrift Light Condensed" panose="020B0502040204020203" pitchFamily="34" charset="0"/>
              </a:rPr>
              <a:t>Džubur</a:t>
            </a:r>
            <a:r>
              <a:rPr lang="en-US" sz="1400" dirty="0">
                <a:solidFill>
                  <a:srgbClr val="CC66FF"/>
                </a:solidFill>
                <a:latin typeface="Bahnschrift Light Condensed" panose="020B0502040204020203" pitchFamily="34" charset="0"/>
              </a:rPr>
              <a:t> F.</a:t>
            </a:r>
            <a:r>
              <a:rPr lang="en-US" sz="1400" baseline="30000" dirty="0">
                <a:solidFill>
                  <a:srgbClr val="CC66FF"/>
                </a:solidFill>
                <a:latin typeface="Bahnschrift Light Condensed" panose="020B0502040204020203" pitchFamily="34" charset="0"/>
              </a:rPr>
              <a:t>1</a:t>
            </a:r>
            <a:r>
              <a:rPr lang="en-US" sz="1400" dirty="0">
                <a:solidFill>
                  <a:srgbClr val="CC66FF"/>
                </a:solidFill>
                <a:latin typeface="Bahnschrift Light Condensed" panose="020B0502040204020203" pitchFamily="34" charset="0"/>
              </a:rPr>
              <a:t>, </a:t>
            </a:r>
            <a:r>
              <a:rPr lang="en-US" sz="1400" dirty="0" err="1">
                <a:solidFill>
                  <a:srgbClr val="CC66FF"/>
                </a:solidFill>
                <a:latin typeface="Bahnschrift Light Condensed" panose="020B0502040204020203" pitchFamily="34" charset="0"/>
              </a:rPr>
              <a:t>Kovačić</a:t>
            </a:r>
            <a:r>
              <a:rPr lang="en-US" sz="1400" dirty="0">
                <a:solidFill>
                  <a:srgbClr val="CC66FF"/>
                </a:solidFill>
                <a:latin typeface="Bahnschrift Light Condensed" panose="020B0502040204020203" pitchFamily="34" charset="0"/>
              </a:rPr>
              <a:t> H.</a:t>
            </a:r>
            <a:r>
              <a:rPr lang="en-US" sz="1400" baseline="30000" dirty="0">
                <a:solidFill>
                  <a:srgbClr val="CC66FF"/>
                </a:solidFill>
                <a:latin typeface="Bahnschrift Light Condensed" panose="020B0502040204020203" pitchFamily="34" charset="0"/>
              </a:rPr>
              <a:t>1</a:t>
            </a:r>
            <a:r>
              <a:rPr lang="en-US" sz="1400" dirty="0">
                <a:solidFill>
                  <a:srgbClr val="CC66FF"/>
                </a:solidFill>
                <a:latin typeface="Bahnschrift Light Condensed" panose="020B0502040204020203" pitchFamily="34" charset="0"/>
              </a:rPr>
              <a:t>, </a:t>
            </a:r>
            <a:r>
              <a:rPr lang="en-US" sz="1400" dirty="0" err="1">
                <a:solidFill>
                  <a:srgbClr val="CC66FF"/>
                </a:solidFill>
                <a:latin typeface="Bahnschrift Light Condensed" panose="020B0502040204020203" pitchFamily="34" charset="0"/>
              </a:rPr>
              <a:t>Moćan</a:t>
            </a:r>
            <a:r>
              <a:rPr lang="en-US" sz="1400" dirty="0">
                <a:solidFill>
                  <a:srgbClr val="CC66FF"/>
                </a:solidFill>
                <a:latin typeface="Bahnschrift Light Condensed" panose="020B0502040204020203" pitchFamily="34" charset="0"/>
              </a:rPr>
              <a:t> A.</a:t>
            </a:r>
            <a:r>
              <a:rPr lang="en-US" sz="1400" baseline="30000" dirty="0">
                <a:solidFill>
                  <a:srgbClr val="CC66FF"/>
                </a:solidFill>
                <a:latin typeface="Bahnschrift Light Condensed" panose="020B0502040204020203" pitchFamily="34" charset="0"/>
              </a:rPr>
              <a:t>1</a:t>
            </a:r>
            <a:r>
              <a:rPr lang="en-US" sz="1400" dirty="0">
                <a:solidFill>
                  <a:srgbClr val="CC66FF"/>
                </a:solidFill>
                <a:latin typeface="Bahnschrift Light Condensed" panose="020B0502040204020203" pitchFamily="34" charset="0"/>
              </a:rPr>
              <a:t>, </a:t>
            </a:r>
            <a:r>
              <a:rPr lang="en-US" sz="1400" dirty="0" err="1">
                <a:solidFill>
                  <a:srgbClr val="CC66FF"/>
                </a:solidFill>
                <a:latin typeface="Bahnschrift Light Condensed" panose="020B0502040204020203" pitchFamily="34" charset="0"/>
              </a:rPr>
              <a:t>Pavliša</a:t>
            </a:r>
            <a:r>
              <a:rPr lang="en-US" sz="1400" dirty="0">
                <a:solidFill>
                  <a:srgbClr val="CC66FF"/>
                </a:solidFill>
                <a:latin typeface="Bahnschrift Light Condensed" panose="020B0502040204020203" pitchFamily="34" charset="0"/>
              </a:rPr>
              <a:t> G.</a:t>
            </a:r>
            <a:r>
              <a:rPr lang="en-US" sz="1400" baseline="30000" dirty="0">
                <a:solidFill>
                  <a:srgbClr val="CC66FF"/>
                </a:solidFill>
                <a:latin typeface="Bahnschrift Light Condensed" panose="020B0502040204020203" pitchFamily="34" charset="0"/>
              </a:rPr>
              <a:t>1</a:t>
            </a:r>
            <a:r>
              <a:rPr lang="en-US" sz="1400" dirty="0">
                <a:solidFill>
                  <a:srgbClr val="CC66FF"/>
                </a:solidFill>
                <a:latin typeface="Bahnschrift Light Condensed" panose="020B0502040204020203" pitchFamily="34" charset="0"/>
              </a:rPr>
              <a:t>, </a:t>
            </a:r>
            <a:r>
              <a:rPr lang="en-US" sz="1400" dirty="0" err="1">
                <a:solidFill>
                  <a:srgbClr val="CC66FF"/>
                </a:solidFill>
                <a:latin typeface="Bahnschrift Light Condensed" panose="020B0502040204020203" pitchFamily="34" charset="0"/>
              </a:rPr>
              <a:t>Puretić</a:t>
            </a:r>
            <a:r>
              <a:rPr lang="en-US" sz="1400" dirty="0">
                <a:solidFill>
                  <a:srgbClr val="CC66FF"/>
                </a:solidFill>
                <a:latin typeface="Bahnschrift Light Condensed" panose="020B0502040204020203" pitchFamily="34" charset="0"/>
              </a:rPr>
              <a:t> H.</a:t>
            </a:r>
            <a:r>
              <a:rPr lang="en-US" sz="1400" baseline="30000" dirty="0">
                <a:solidFill>
                  <a:srgbClr val="CC66FF"/>
                </a:solidFill>
                <a:latin typeface="Bahnschrift Light Condensed" panose="020B0502040204020203" pitchFamily="34" charset="0"/>
              </a:rPr>
              <a:t>1</a:t>
            </a:r>
            <a:r>
              <a:rPr lang="en-US" sz="1400" dirty="0">
                <a:solidFill>
                  <a:srgbClr val="CC66FF"/>
                </a:solidFill>
                <a:latin typeface="Bahnschrift Light Condensed" panose="020B0502040204020203" pitchFamily="34" charset="0"/>
              </a:rPr>
              <a:t>, </a:t>
            </a:r>
            <a:r>
              <a:rPr lang="en-US" sz="1400" dirty="0" err="1">
                <a:solidFill>
                  <a:srgbClr val="CC66FF"/>
                </a:solidFill>
                <a:latin typeface="Bahnschrift Light Condensed" panose="020B0502040204020203" pitchFamily="34" charset="0"/>
              </a:rPr>
              <a:t>Samaržija</a:t>
            </a:r>
            <a:r>
              <a:rPr lang="en-US" sz="1400" dirty="0">
                <a:solidFill>
                  <a:srgbClr val="CC66FF"/>
                </a:solidFill>
                <a:latin typeface="Bahnschrift Light Condensed" panose="020B0502040204020203" pitchFamily="34" charset="0"/>
              </a:rPr>
              <a:t> M.</a:t>
            </a:r>
            <a:r>
              <a:rPr lang="en-US" sz="1400" baseline="30000" dirty="0">
                <a:solidFill>
                  <a:srgbClr val="CC66FF"/>
                </a:solidFill>
                <a:latin typeface="Bahnschrift Light Condensed" panose="020B0502040204020203" pitchFamily="34" charset="0"/>
              </a:rPr>
              <a:t>1</a:t>
            </a:r>
            <a:r>
              <a:rPr lang="en-US" sz="1400" dirty="0">
                <a:solidFill>
                  <a:srgbClr val="CC66FF"/>
                </a:solidFill>
                <a:latin typeface="Bahnschrift Light Condensed" panose="020B0502040204020203" pitchFamily="34" charset="0"/>
              </a:rPr>
              <a:t>, </a:t>
            </a:r>
            <a:r>
              <a:rPr lang="en-US" sz="1400" dirty="0" err="1">
                <a:solidFill>
                  <a:srgbClr val="CC66FF"/>
                </a:solidFill>
                <a:latin typeface="Bahnschrift Light Condensed" panose="020B0502040204020203" pitchFamily="34" charset="0"/>
              </a:rPr>
              <a:t>Žmak</a:t>
            </a:r>
            <a:r>
              <a:rPr lang="en-US" sz="1400" dirty="0">
                <a:solidFill>
                  <a:srgbClr val="CC66FF"/>
                </a:solidFill>
                <a:latin typeface="Bahnschrift Light Condensed" panose="020B0502040204020203" pitchFamily="34" charset="0"/>
              </a:rPr>
              <a:t> </a:t>
            </a:r>
            <a:r>
              <a:rPr lang="en-US" sz="1400" dirty="0" err="1">
                <a:solidFill>
                  <a:srgbClr val="CC66FF"/>
                </a:solidFill>
                <a:latin typeface="Bahnschrift Light Condensed" panose="020B0502040204020203" pitchFamily="34" charset="0"/>
              </a:rPr>
              <a:t>Lj</a:t>
            </a:r>
            <a:r>
              <a:rPr lang="en-US" sz="1400" dirty="0">
                <a:solidFill>
                  <a:srgbClr val="CC66FF"/>
                </a:solidFill>
                <a:latin typeface="Bahnschrift Light Condensed" panose="020B0502040204020203" pitchFamily="34" charset="0"/>
              </a:rPr>
              <a:t>.</a:t>
            </a:r>
            <a:r>
              <a:rPr lang="en-US" sz="1400" baseline="30000" dirty="0">
                <a:solidFill>
                  <a:srgbClr val="CC66FF"/>
                </a:solidFill>
                <a:latin typeface="Bahnschrift Light Condensed" panose="020B0502040204020203" pitchFamily="34" charset="0"/>
              </a:rPr>
              <a:t> 2</a:t>
            </a:r>
            <a:r>
              <a:rPr lang="en-US" sz="1400" dirty="0">
                <a:solidFill>
                  <a:srgbClr val="CC66FF"/>
                </a:solidFill>
                <a:latin typeface="Bahnschrift Light Condensed" panose="020B0502040204020203" pitchFamily="34" charset="0"/>
              </a:rPr>
              <a:t>, </a:t>
            </a:r>
            <a:r>
              <a:rPr lang="en-US" sz="1400" dirty="0" err="1">
                <a:solidFill>
                  <a:srgbClr val="CC66FF"/>
                </a:solidFill>
                <a:latin typeface="Bahnschrift Light Condensed" panose="020B0502040204020203" pitchFamily="34" charset="0"/>
              </a:rPr>
              <a:t>Janković</a:t>
            </a:r>
            <a:r>
              <a:rPr lang="en-US" sz="1400" dirty="0">
                <a:solidFill>
                  <a:srgbClr val="CC66FF"/>
                </a:solidFill>
                <a:latin typeface="Bahnschrift Light Condensed" panose="020B0502040204020203" pitchFamily="34" charset="0"/>
              </a:rPr>
              <a:t> </a:t>
            </a:r>
            <a:r>
              <a:rPr lang="en-US" sz="1400" dirty="0" err="1">
                <a:solidFill>
                  <a:srgbClr val="CC66FF"/>
                </a:solidFill>
                <a:latin typeface="Bahnschrift Light Condensed" panose="020B0502040204020203" pitchFamily="34" charset="0"/>
              </a:rPr>
              <a:t>Makek</a:t>
            </a:r>
            <a:r>
              <a:rPr lang="en-US" sz="1400" dirty="0">
                <a:solidFill>
                  <a:srgbClr val="CC66FF"/>
                </a:solidFill>
                <a:latin typeface="Bahnschrift Light Condensed" panose="020B0502040204020203" pitchFamily="34" charset="0"/>
              </a:rPr>
              <a:t> M.</a:t>
            </a:r>
            <a:r>
              <a:rPr lang="en-US" sz="1400" baseline="30000" dirty="0">
                <a:solidFill>
                  <a:srgbClr val="CC66FF"/>
                </a:solidFill>
                <a:latin typeface="Bahnschrift Light Condensed" panose="020B0502040204020203" pitchFamily="34" charset="0"/>
              </a:rPr>
              <a:t>1</a:t>
            </a:r>
            <a:br>
              <a:rPr lang="en-US" sz="1300" dirty="0">
                <a:solidFill>
                  <a:srgbClr val="CC66FF"/>
                </a:solidFill>
                <a:latin typeface="Bahnschrift Light Condensed" panose="020B0502040204020203" pitchFamily="34" charset="0"/>
              </a:rPr>
            </a:br>
            <a:r>
              <a:rPr lang="hr-HR" sz="1300" dirty="0">
                <a:solidFill>
                  <a:srgbClr val="CC66FF"/>
                </a:solidFill>
                <a:latin typeface="Bahnschrift Light Condensed" panose="020B0502040204020203" pitchFamily="34" charset="0"/>
              </a:rPr>
              <a:t> </a:t>
            </a:r>
            <a:r>
              <a:rPr lang="en-US" sz="1300" baseline="30000" dirty="0">
                <a:solidFill>
                  <a:srgbClr val="CC66FF"/>
                </a:solidFill>
                <a:latin typeface="Bahnschrift Light Condensed" panose="020B0502040204020203" pitchFamily="34" charset="0"/>
              </a:rPr>
              <a:t>1</a:t>
            </a:r>
            <a:r>
              <a:rPr lang="en-US" sz="1300" dirty="0">
                <a:solidFill>
                  <a:srgbClr val="CC66FF"/>
                </a:solidFill>
                <a:latin typeface="Bahnschrift Light Condensed" panose="020B0502040204020203" pitchFamily="34" charset="0"/>
              </a:rPr>
              <a:t> </a:t>
            </a:r>
            <a:r>
              <a:rPr lang="en-US" sz="1300" dirty="0" err="1">
                <a:solidFill>
                  <a:srgbClr val="CC66FF"/>
                </a:solidFill>
                <a:latin typeface="Bahnschrift Light Condensed" panose="020B0502040204020203" pitchFamily="34" charset="0"/>
              </a:rPr>
              <a:t>Klinika</a:t>
            </a:r>
            <a:r>
              <a:rPr lang="en-US" sz="1300" dirty="0">
                <a:solidFill>
                  <a:srgbClr val="CC66FF"/>
                </a:solidFill>
                <a:latin typeface="Bahnschrift Light Condensed" panose="020B0502040204020203" pitchFamily="34" charset="0"/>
              </a:rPr>
              <a:t> za </a:t>
            </a:r>
            <a:r>
              <a:rPr lang="en-US" sz="1300" dirty="0" err="1">
                <a:solidFill>
                  <a:srgbClr val="CC66FF"/>
                </a:solidFill>
                <a:latin typeface="Bahnschrift Light Condensed" panose="020B0502040204020203" pitchFamily="34" charset="0"/>
              </a:rPr>
              <a:t>plućne</a:t>
            </a:r>
            <a:r>
              <a:rPr lang="en-US" sz="1300" dirty="0">
                <a:solidFill>
                  <a:srgbClr val="CC66FF"/>
                </a:solidFill>
                <a:latin typeface="Bahnschrift Light Condensed" panose="020B0502040204020203" pitchFamily="34" charset="0"/>
              </a:rPr>
              <a:t> </a:t>
            </a:r>
            <a:r>
              <a:rPr lang="en-US" sz="1300" dirty="0" err="1">
                <a:solidFill>
                  <a:srgbClr val="CC66FF"/>
                </a:solidFill>
                <a:latin typeface="Bahnschrift Light Condensed" panose="020B0502040204020203" pitchFamily="34" charset="0"/>
              </a:rPr>
              <a:t>bolesti</a:t>
            </a:r>
            <a:r>
              <a:rPr lang="en-US" sz="1300" dirty="0">
                <a:solidFill>
                  <a:srgbClr val="CC66FF"/>
                </a:solidFill>
                <a:latin typeface="Bahnschrift Light Condensed" panose="020B0502040204020203" pitchFamily="34" charset="0"/>
              </a:rPr>
              <a:t> </a:t>
            </a:r>
            <a:r>
              <a:rPr lang="en-US" sz="1300" dirty="0" err="1">
                <a:solidFill>
                  <a:srgbClr val="CC66FF"/>
                </a:solidFill>
                <a:latin typeface="Bahnschrift Light Condensed" panose="020B0502040204020203" pitchFamily="34" charset="0"/>
              </a:rPr>
              <a:t>Jordanovac</a:t>
            </a:r>
            <a:r>
              <a:rPr lang="hr-HR" sz="1300" dirty="0">
                <a:solidFill>
                  <a:srgbClr val="CC66FF"/>
                </a:solidFill>
                <a:latin typeface="Bahnschrift Light Condensed" panose="020B0502040204020203" pitchFamily="34" charset="0"/>
              </a:rPr>
              <a:t>, KBC Zagreb</a:t>
            </a:r>
            <a:r>
              <a:rPr lang="en-US" sz="1300" dirty="0">
                <a:solidFill>
                  <a:srgbClr val="CC66FF"/>
                </a:solidFill>
                <a:latin typeface="Bahnschrift Light Condensed" panose="020B0502040204020203" pitchFamily="34" charset="0"/>
              </a:rPr>
              <a:t>, </a:t>
            </a:r>
            <a:r>
              <a:rPr lang="hr-HR" sz="1300" dirty="0">
                <a:solidFill>
                  <a:srgbClr val="CC66FF"/>
                </a:solidFill>
                <a:latin typeface="Bahnschrift Light Condensed" panose="020B0502040204020203" pitchFamily="34" charset="0"/>
              </a:rPr>
              <a:t> </a:t>
            </a:r>
            <a:r>
              <a:rPr lang="en-US" sz="1300" baseline="30000" dirty="0">
                <a:solidFill>
                  <a:srgbClr val="CC66FF"/>
                </a:solidFill>
                <a:latin typeface="Bahnschrift Light Condensed" panose="020B0502040204020203" pitchFamily="34" charset="0"/>
              </a:rPr>
              <a:t>2 </a:t>
            </a:r>
            <a:r>
              <a:rPr lang="en-US" sz="1300" dirty="0" err="1">
                <a:solidFill>
                  <a:srgbClr val="CC66FF"/>
                </a:solidFill>
                <a:latin typeface="Bahnschrift Light Condensed" panose="020B0502040204020203" pitchFamily="34" charset="0"/>
              </a:rPr>
              <a:t>Hrvatski</a:t>
            </a:r>
            <a:r>
              <a:rPr lang="en-US" sz="1300" dirty="0">
                <a:solidFill>
                  <a:srgbClr val="CC66FF"/>
                </a:solidFill>
                <a:latin typeface="Bahnschrift Light Condensed" panose="020B0502040204020203" pitchFamily="34" charset="0"/>
              </a:rPr>
              <a:t> </a:t>
            </a:r>
            <a:r>
              <a:rPr lang="en-US" sz="1300" dirty="0" err="1">
                <a:solidFill>
                  <a:srgbClr val="CC66FF"/>
                </a:solidFill>
                <a:latin typeface="Bahnschrift Light Condensed" panose="020B0502040204020203" pitchFamily="34" charset="0"/>
              </a:rPr>
              <a:t>zavod</a:t>
            </a:r>
            <a:r>
              <a:rPr lang="en-US" sz="1300" dirty="0">
                <a:solidFill>
                  <a:srgbClr val="CC66FF"/>
                </a:solidFill>
                <a:latin typeface="Bahnschrift Light Condensed" panose="020B0502040204020203" pitchFamily="34" charset="0"/>
              </a:rPr>
              <a:t> za </a:t>
            </a:r>
            <a:r>
              <a:rPr lang="en-US" sz="1300" dirty="0" err="1">
                <a:solidFill>
                  <a:srgbClr val="CC66FF"/>
                </a:solidFill>
                <a:latin typeface="Bahnschrift Light Condensed" panose="020B0502040204020203" pitchFamily="34" charset="0"/>
              </a:rPr>
              <a:t>javno</a:t>
            </a:r>
            <a:r>
              <a:rPr lang="en-US" sz="1300" dirty="0">
                <a:solidFill>
                  <a:srgbClr val="CC66FF"/>
                </a:solidFill>
                <a:latin typeface="Bahnschrift Light Condensed" panose="020B0502040204020203" pitchFamily="34" charset="0"/>
              </a:rPr>
              <a:t> </a:t>
            </a:r>
            <a:r>
              <a:rPr lang="en-US" sz="1300" dirty="0" err="1">
                <a:solidFill>
                  <a:srgbClr val="CC66FF"/>
                </a:solidFill>
                <a:latin typeface="Bahnschrift Light Condensed" panose="020B0502040204020203" pitchFamily="34" charset="0"/>
              </a:rPr>
              <a:t>zdravstvo</a:t>
            </a:r>
            <a:endParaRPr lang="en-US" sz="1300" dirty="0"/>
          </a:p>
        </p:txBody>
      </p:sp>
      <p:cxnSp>
        <p:nvCxnSpPr>
          <p:cNvPr id="9" name="Straight Connector 8">
            <a:extLst>
              <a:ext uri="{FF2B5EF4-FFF2-40B4-BE49-F238E27FC236}">
                <a16:creationId xmlns:a16="http://schemas.microsoft.com/office/drawing/2014/main" id="{B4DE37B7-821B-417A-9CC3-AE54DD09D138}"/>
              </a:ext>
            </a:extLst>
          </p:cNvPr>
          <p:cNvCxnSpPr>
            <a:cxnSpLocks/>
          </p:cNvCxnSpPr>
          <p:nvPr/>
        </p:nvCxnSpPr>
        <p:spPr>
          <a:xfrm>
            <a:off x="299897" y="773803"/>
            <a:ext cx="7983476" cy="27605"/>
          </a:xfrm>
          <a:prstGeom prst="line">
            <a:avLst/>
          </a:prstGeom>
          <a:ln w="3492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7DBD0A2-EC7D-4BC0-BDBD-51A618745916}"/>
              </a:ext>
            </a:extLst>
          </p:cNvPr>
          <p:cNvSpPr txBox="1"/>
          <p:nvPr/>
        </p:nvSpPr>
        <p:spPr>
          <a:xfrm>
            <a:off x="299897" y="1400162"/>
            <a:ext cx="3834865" cy="2316019"/>
          </a:xfrm>
          <a:prstGeom prst="rect">
            <a:avLst/>
          </a:prstGeom>
          <a:noFill/>
        </p:spPr>
        <p:txBody>
          <a:bodyPr wrap="square" rtlCol="0">
            <a:spAutoFit/>
          </a:bodyPr>
          <a:lstStyle/>
          <a:p>
            <a:pPr fontAlgn="base">
              <a:spcBef>
                <a:spcPts val="600"/>
              </a:spcBef>
            </a:pPr>
            <a:r>
              <a:rPr lang="en-US" sz="1350" dirty="0">
                <a:solidFill>
                  <a:schemeClr val="bg1"/>
                </a:solidFill>
                <a:latin typeface="Bahnschrift SemiBold" panose="020B0502040204020203" pitchFamily="34" charset="0"/>
              </a:rPr>
              <a:t>INTRODUCTION</a:t>
            </a:r>
          </a:p>
          <a:p>
            <a:pPr algn="just" fontAlgn="base">
              <a:spcBef>
                <a:spcPts val="600"/>
              </a:spcBef>
            </a:pPr>
            <a:r>
              <a:rPr lang="en-US" sz="1400" dirty="0">
                <a:solidFill>
                  <a:schemeClr val="bg1"/>
                </a:solidFill>
                <a:latin typeface="Bahnschrift Light Condensed" panose="020B0502040204020203" pitchFamily="34" charset="0"/>
              </a:rPr>
              <a:t>Tuberculous pleural effusion (TPE) is the second most common form of extrapulmonary tuberculosis. In clinical practice, the diagnosis is generally made by the combination of biochemical and cytological pleural fluid analysis. Tuberculosis is typically characterized by</a:t>
            </a:r>
            <a:r>
              <a:rPr lang="hr-HR" sz="1400" dirty="0">
                <a:solidFill>
                  <a:schemeClr val="bg1"/>
                </a:solidFill>
                <a:latin typeface="Bahnschrift Light Condensed" panose="020B0502040204020203" pitchFamily="34" charset="0"/>
              </a:rPr>
              <a:t> </a:t>
            </a:r>
            <a:r>
              <a:rPr lang="en-US" sz="1400" dirty="0">
                <a:solidFill>
                  <a:schemeClr val="bg1"/>
                </a:solidFill>
                <a:latin typeface="Bahnschrift Light Condensed" panose="020B0502040204020203" pitchFamily="34" charset="0"/>
              </a:rPr>
              <a:t>lymphocyte-predominant exudate (lymphocyte to neutrophil ratio &gt;75%) and by adenosine deaminase (ADA) values &gt; 40 U/L. However, in 7% of the cases, TPE presents as neutrophil-predominant fluid, hence implying the parapneumonic effusion.</a:t>
            </a:r>
          </a:p>
        </p:txBody>
      </p:sp>
      <p:sp>
        <p:nvSpPr>
          <p:cNvPr id="13" name="TextBox 12">
            <a:extLst>
              <a:ext uri="{FF2B5EF4-FFF2-40B4-BE49-F238E27FC236}">
                <a16:creationId xmlns:a16="http://schemas.microsoft.com/office/drawing/2014/main" id="{A0028A60-3E9A-4347-9A46-F0EDEA165949}"/>
              </a:ext>
            </a:extLst>
          </p:cNvPr>
          <p:cNvSpPr txBox="1"/>
          <p:nvPr/>
        </p:nvSpPr>
        <p:spPr>
          <a:xfrm>
            <a:off x="299898" y="3738130"/>
            <a:ext cx="3834865" cy="3177793"/>
          </a:xfrm>
          <a:prstGeom prst="rect">
            <a:avLst/>
          </a:prstGeom>
          <a:noFill/>
        </p:spPr>
        <p:txBody>
          <a:bodyPr wrap="square" rtlCol="0">
            <a:spAutoFit/>
          </a:bodyPr>
          <a:lstStyle/>
          <a:p>
            <a:pPr fontAlgn="base">
              <a:spcBef>
                <a:spcPts val="600"/>
              </a:spcBef>
            </a:pPr>
            <a:r>
              <a:rPr lang="en-US" sz="1350" dirty="0">
                <a:solidFill>
                  <a:schemeClr val="bg1"/>
                </a:solidFill>
                <a:latin typeface="Bahnschrift SemiBold" panose="020B0502040204020203" pitchFamily="34" charset="0"/>
              </a:rPr>
              <a:t>CASE REPORT</a:t>
            </a:r>
          </a:p>
          <a:p>
            <a:pPr algn="just" fontAlgn="base">
              <a:spcBef>
                <a:spcPts val="600"/>
              </a:spcBef>
            </a:pPr>
            <a:r>
              <a:rPr lang="en-US" sz="1400" dirty="0">
                <a:solidFill>
                  <a:schemeClr val="bg1"/>
                </a:solidFill>
                <a:latin typeface="Bahnschrift Light Condensed" panose="020B0502040204020203" pitchFamily="34" charset="0"/>
              </a:rPr>
              <a:t>35-year-old S.M., with a history of recurrent alcohol-induced pancreatitis, was admitted due to prolonged dry cough, progressive exertional dyspnea, malaise, and weight loss over the course of two months. The initial imaging revealed a large left-sided pleural effusion, along with elevated inflammatory markers and high levels of liver function tests. Left hemithorax drainage and empiric antibiotic therapy (meropenem and vancomycin) were initiated. The pleural fluid analysis revealed neutrophil-predominated exudate (60% neutrophil, 33% lymphocyte), ADA level of 78 U/L, and sterile initial microbiological analysis. CT affirmed circumferential pleural thickening and parenchymal consolidation of the lower left lobe with cavities </a:t>
            </a:r>
            <a:r>
              <a:rPr lang="hr-HR" sz="1400" dirty="0">
                <a:solidFill>
                  <a:schemeClr val="bg1"/>
                </a:solidFill>
                <a:latin typeface="Bahnschrift Light Condensed" panose="020B0502040204020203" pitchFamily="34" charset="0"/>
              </a:rPr>
              <a:t>(Figure 1)</a:t>
            </a:r>
            <a:r>
              <a:rPr lang="en-US" sz="1400" dirty="0">
                <a:solidFill>
                  <a:schemeClr val="bg1"/>
                </a:solidFill>
                <a:latin typeface="Bahnschrift Light Condensed" panose="020B0502040204020203" pitchFamily="34" charset="0"/>
              </a:rPr>
              <a:t>.</a:t>
            </a:r>
          </a:p>
        </p:txBody>
      </p:sp>
      <p:sp>
        <p:nvSpPr>
          <p:cNvPr id="14" name="TextBox 13">
            <a:extLst>
              <a:ext uri="{FF2B5EF4-FFF2-40B4-BE49-F238E27FC236}">
                <a16:creationId xmlns:a16="http://schemas.microsoft.com/office/drawing/2014/main" id="{8D599631-7881-41CD-AFEC-92BA9939F652}"/>
              </a:ext>
            </a:extLst>
          </p:cNvPr>
          <p:cNvSpPr txBox="1"/>
          <p:nvPr/>
        </p:nvSpPr>
        <p:spPr>
          <a:xfrm>
            <a:off x="4323753" y="1691993"/>
            <a:ext cx="3770629" cy="1600438"/>
          </a:xfrm>
          <a:prstGeom prst="rect">
            <a:avLst/>
          </a:prstGeom>
          <a:noFill/>
        </p:spPr>
        <p:txBody>
          <a:bodyPr wrap="square" rtlCol="0">
            <a:spAutoFit/>
          </a:bodyPr>
          <a:lstStyle/>
          <a:p>
            <a:pPr algn="just" fontAlgn="base">
              <a:spcBef>
                <a:spcPts val="600"/>
              </a:spcBef>
            </a:pPr>
            <a:r>
              <a:rPr lang="en-US" sz="1400" dirty="0" err="1">
                <a:solidFill>
                  <a:schemeClr val="bg1"/>
                </a:solidFill>
                <a:latin typeface="Bahnschrift Light Condensed" panose="020B0502040204020203" pitchFamily="34" charset="0"/>
              </a:rPr>
              <a:t>Bronchoalveolar</a:t>
            </a:r>
            <a:r>
              <a:rPr lang="en-US" sz="1400" dirty="0">
                <a:solidFill>
                  <a:schemeClr val="bg1"/>
                </a:solidFill>
                <a:latin typeface="Bahnschrift Light Condensed" panose="020B0502040204020203" pitchFamily="34" charset="0"/>
              </a:rPr>
              <a:t> lavage (BAL) samples were smear- and PCR-negative on </a:t>
            </a:r>
            <a:r>
              <a:rPr lang="en-US" sz="1400" i="1" dirty="0">
                <a:solidFill>
                  <a:schemeClr val="bg1"/>
                </a:solidFill>
                <a:latin typeface="Bahnschrift Light Condensed" panose="020B0502040204020203" pitchFamily="34" charset="0"/>
              </a:rPr>
              <a:t>Mycobacterium tuberculosis</a:t>
            </a:r>
            <a:r>
              <a:rPr lang="en-US" sz="1400" dirty="0">
                <a:solidFill>
                  <a:schemeClr val="bg1"/>
                </a:solidFill>
                <a:latin typeface="Bahnschrift Light Condensed" panose="020B0502040204020203" pitchFamily="34" charset="0"/>
              </a:rPr>
              <a:t>. Opportunistic pathogens, </a:t>
            </a:r>
            <a:r>
              <a:rPr lang="en-US" sz="1400" i="1" dirty="0">
                <a:solidFill>
                  <a:schemeClr val="bg1"/>
                </a:solidFill>
                <a:latin typeface="Bahnschrift Light Condensed" panose="020B0502040204020203" pitchFamily="34" charset="0"/>
              </a:rPr>
              <a:t>Lactobacillus spp.</a:t>
            </a:r>
            <a:r>
              <a:rPr lang="en-US" sz="1400" dirty="0">
                <a:solidFill>
                  <a:schemeClr val="bg1"/>
                </a:solidFill>
                <a:latin typeface="Bahnschrift Light Condensed" panose="020B0502040204020203" pitchFamily="34" charset="0"/>
              </a:rPr>
              <a:t>, and </a:t>
            </a:r>
            <a:r>
              <a:rPr lang="en-US" sz="1400" i="1" dirty="0">
                <a:solidFill>
                  <a:schemeClr val="bg1"/>
                </a:solidFill>
                <a:latin typeface="Bahnschrift Light Condensed" panose="020B0502040204020203" pitchFamily="34" charset="0"/>
              </a:rPr>
              <a:t>R. </a:t>
            </a:r>
            <a:r>
              <a:rPr lang="en-US" sz="1400" i="1" dirty="0" err="1">
                <a:solidFill>
                  <a:schemeClr val="bg1"/>
                </a:solidFill>
                <a:latin typeface="Bahnschrift Light Condensed" panose="020B0502040204020203" pitchFamily="34" charset="0"/>
              </a:rPr>
              <a:t>mucilafinosa</a:t>
            </a:r>
            <a:r>
              <a:rPr lang="en-US" sz="1400" dirty="0">
                <a:solidFill>
                  <a:schemeClr val="bg1"/>
                </a:solidFill>
                <a:latin typeface="Bahnschrift Light Condensed" panose="020B0502040204020203" pitchFamily="34" charset="0"/>
              </a:rPr>
              <a:t> </a:t>
            </a:r>
            <a:r>
              <a:rPr lang="hr-HR" sz="1400" dirty="0">
                <a:solidFill>
                  <a:schemeClr val="bg1"/>
                </a:solidFill>
                <a:latin typeface="Bahnschrift Light Condensed" panose="020B0502040204020203" pitchFamily="34" charset="0"/>
              </a:rPr>
              <a:t> </a:t>
            </a:r>
            <a:r>
              <a:rPr lang="en-US" sz="1400" dirty="0">
                <a:solidFill>
                  <a:schemeClr val="bg1"/>
                </a:solidFill>
                <a:latin typeface="Bahnschrift Light Condensed" panose="020B0502040204020203" pitchFamily="34" charset="0"/>
              </a:rPr>
              <a:t>were isolated, and initial antibiotic therapy was continued.</a:t>
            </a:r>
            <a:r>
              <a:rPr lang="hr-HR" sz="1400" dirty="0">
                <a:solidFill>
                  <a:schemeClr val="bg1"/>
                </a:solidFill>
                <a:latin typeface="Bahnschrift Light Condensed" panose="020B0502040204020203" pitchFamily="34" charset="0"/>
              </a:rPr>
              <a:t> </a:t>
            </a:r>
            <a:r>
              <a:rPr lang="en-US" sz="1400" dirty="0">
                <a:solidFill>
                  <a:schemeClr val="bg1"/>
                </a:solidFill>
                <a:latin typeface="Bahnschrift Light Condensed" panose="020B0502040204020203" pitchFamily="34" charset="0"/>
              </a:rPr>
              <a:t>The additional examination confirmed liver cirrhosis with portal hypertension and ascites (likely due to alcohol) alongside with previously diagnosed chronic pancreatitis. </a:t>
            </a:r>
          </a:p>
        </p:txBody>
      </p:sp>
      <p:sp>
        <p:nvSpPr>
          <p:cNvPr id="15" name="TextBox 14">
            <a:extLst>
              <a:ext uri="{FF2B5EF4-FFF2-40B4-BE49-F238E27FC236}">
                <a16:creationId xmlns:a16="http://schemas.microsoft.com/office/drawing/2014/main" id="{046ABF19-C3B0-48AE-AA1B-52E755905DD2}"/>
              </a:ext>
            </a:extLst>
          </p:cNvPr>
          <p:cNvSpPr txBox="1"/>
          <p:nvPr/>
        </p:nvSpPr>
        <p:spPr>
          <a:xfrm>
            <a:off x="8283373" y="3835652"/>
            <a:ext cx="3770629" cy="1885131"/>
          </a:xfrm>
          <a:prstGeom prst="rect">
            <a:avLst/>
          </a:prstGeom>
          <a:noFill/>
        </p:spPr>
        <p:txBody>
          <a:bodyPr wrap="square" rtlCol="0">
            <a:spAutoFit/>
          </a:bodyPr>
          <a:lstStyle/>
          <a:p>
            <a:pPr fontAlgn="base">
              <a:spcBef>
                <a:spcPts val="600"/>
              </a:spcBef>
            </a:pPr>
            <a:r>
              <a:rPr lang="en-US" sz="1350" dirty="0">
                <a:solidFill>
                  <a:schemeClr val="bg1"/>
                </a:solidFill>
                <a:latin typeface="Bahnschrift SemiBold" panose="020B0502040204020203" pitchFamily="34" charset="0"/>
              </a:rPr>
              <a:t>CONCLUSION</a:t>
            </a:r>
            <a:endParaRPr lang="en-US" sz="1350" dirty="0">
              <a:solidFill>
                <a:schemeClr val="bg1"/>
              </a:solidFill>
              <a:latin typeface="Bahnschrift Light Condensed" panose="020B0502040204020203" pitchFamily="34" charset="0"/>
            </a:endParaRPr>
          </a:p>
          <a:p>
            <a:pPr algn="just" fontAlgn="base">
              <a:spcBef>
                <a:spcPts val="600"/>
              </a:spcBef>
            </a:pPr>
            <a:r>
              <a:rPr lang="en-US" sz="1400" dirty="0">
                <a:solidFill>
                  <a:schemeClr val="bg1"/>
                </a:solidFill>
                <a:latin typeface="Bahnschrift Light Condensed" panose="020B0502040204020203" pitchFamily="34" charset="0"/>
              </a:rPr>
              <a:t>The diagnosis of TPE can be a challenge. Although lymphocyte-predominant exudate with high ADA level is considered  characteristic for TBC infection, the diagnosis is not excluded by neutrophilic predominance on cytological analysis. Neutrophil-predominant TPE is associated with a more intense inflammatory response and higher positive rates in microbiological testing.</a:t>
            </a:r>
          </a:p>
        </p:txBody>
      </p:sp>
      <p:sp>
        <p:nvSpPr>
          <p:cNvPr id="18" name="TextBox 17">
            <a:extLst>
              <a:ext uri="{FF2B5EF4-FFF2-40B4-BE49-F238E27FC236}">
                <a16:creationId xmlns:a16="http://schemas.microsoft.com/office/drawing/2014/main" id="{63F74B1B-56C5-41CC-95E6-0E15658FC46D}"/>
              </a:ext>
            </a:extLst>
          </p:cNvPr>
          <p:cNvSpPr txBox="1"/>
          <p:nvPr/>
        </p:nvSpPr>
        <p:spPr>
          <a:xfrm>
            <a:off x="8283373" y="1673987"/>
            <a:ext cx="3770629" cy="2246769"/>
          </a:xfrm>
          <a:prstGeom prst="rect">
            <a:avLst/>
          </a:prstGeom>
          <a:noFill/>
        </p:spPr>
        <p:txBody>
          <a:bodyPr wrap="square" rtlCol="0">
            <a:spAutoFit/>
          </a:bodyPr>
          <a:lstStyle/>
          <a:p>
            <a:pPr algn="just" fontAlgn="base">
              <a:spcBef>
                <a:spcPts val="600"/>
              </a:spcBef>
            </a:pPr>
            <a:r>
              <a:rPr lang="en-US" sz="1400" dirty="0">
                <a:solidFill>
                  <a:schemeClr val="bg1"/>
                </a:solidFill>
                <a:latin typeface="Bahnschrift Light Condensed" panose="020B0502040204020203" pitchFamily="34" charset="0"/>
              </a:rPr>
              <a:t>The course of hospitalization was complicated new-onset thrombocytopenia (min </a:t>
            </a:r>
            <a:r>
              <a:rPr lang="en-US" sz="1400" dirty="0" err="1">
                <a:solidFill>
                  <a:schemeClr val="bg1"/>
                </a:solidFill>
                <a:latin typeface="Bahnschrift Light Condensed" panose="020B0502040204020203" pitchFamily="34" charset="0"/>
              </a:rPr>
              <a:t>Trc</a:t>
            </a:r>
            <a:r>
              <a:rPr lang="en-US" sz="1400" dirty="0">
                <a:solidFill>
                  <a:schemeClr val="bg1"/>
                </a:solidFill>
                <a:latin typeface="Bahnschrift Light Condensed" panose="020B0502040204020203" pitchFamily="34" charset="0"/>
              </a:rPr>
              <a:t> 3x10⁹/L).  Hematologic workup yielded a diagnosis of </a:t>
            </a:r>
            <a:r>
              <a:rPr lang="en-US" sz="1400" dirty="0" err="1">
                <a:solidFill>
                  <a:schemeClr val="bg1"/>
                </a:solidFill>
                <a:latin typeface="Bahnschrift Light Condensed" panose="020B0502040204020203" pitchFamily="34" charset="0"/>
              </a:rPr>
              <a:t>immunotrombocytopenia</a:t>
            </a:r>
            <a:r>
              <a:rPr lang="en-US" sz="1400" dirty="0">
                <a:solidFill>
                  <a:schemeClr val="bg1"/>
                </a:solidFill>
                <a:latin typeface="Bahnschrift Light Condensed" panose="020B0502040204020203" pitchFamily="34" charset="0"/>
              </a:rPr>
              <a:t> with a good response to steroid therapy. </a:t>
            </a:r>
            <a:r>
              <a:rPr lang="hr-HR" sz="1400" dirty="0">
                <a:solidFill>
                  <a:schemeClr val="bg1"/>
                </a:solidFill>
                <a:latin typeface="Bahnschrift Light Condensed" panose="020B0502040204020203" pitchFamily="34" charset="0"/>
              </a:rPr>
              <a:t> </a:t>
            </a:r>
            <a:r>
              <a:rPr lang="en-US" sz="1400" dirty="0">
                <a:solidFill>
                  <a:schemeClr val="bg1"/>
                </a:solidFill>
                <a:latin typeface="Bahnschrift Light Condensed" panose="020B0502040204020203" pitchFamily="34" charset="0"/>
              </a:rPr>
              <a:t>After one month of treatment, normalization of acute-phase reactants and incomplete regression of infiltrate, he was discharged while still awaiting the microbiological culture results. Finally, three weeks after discharge, BAL fluid culture confirmed tuberculosis and the patient was hospitalized for initiation of ATL therapy.</a:t>
            </a:r>
          </a:p>
        </p:txBody>
      </p:sp>
      <p:pic>
        <p:nvPicPr>
          <p:cNvPr id="19" name="Picture 18">
            <a:extLst>
              <a:ext uri="{FF2B5EF4-FFF2-40B4-BE49-F238E27FC236}">
                <a16:creationId xmlns:a16="http://schemas.microsoft.com/office/drawing/2014/main" id="{5D5520D7-6E6A-42EC-99B8-1CD24B3BD030}"/>
              </a:ext>
            </a:extLst>
          </p:cNvPr>
          <p:cNvPicPr>
            <a:picLocks noChangeAspect="1"/>
          </p:cNvPicPr>
          <p:nvPr/>
        </p:nvPicPr>
        <p:blipFill>
          <a:blip r:embed="rId4"/>
          <a:stretch>
            <a:fillRect/>
          </a:stretch>
        </p:blipFill>
        <p:spPr>
          <a:xfrm>
            <a:off x="4368337" y="3429000"/>
            <a:ext cx="3681463" cy="2792697"/>
          </a:xfrm>
          <a:prstGeom prst="rect">
            <a:avLst/>
          </a:prstGeom>
        </p:spPr>
      </p:pic>
      <p:sp>
        <p:nvSpPr>
          <p:cNvPr id="21" name="TextBox 20">
            <a:extLst>
              <a:ext uri="{FF2B5EF4-FFF2-40B4-BE49-F238E27FC236}">
                <a16:creationId xmlns:a16="http://schemas.microsoft.com/office/drawing/2014/main" id="{05F762C0-F66A-4B83-91DC-3BF27266D304}"/>
              </a:ext>
            </a:extLst>
          </p:cNvPr>
          <p:cNvSpPr txBox="1"/>
          <p:nvPr/>
        </p:nvSpPr>
        <p:spPr>
          <a:xfrm>
            <a:off x="4368336" y="6193989"/>
            <a:ext cx="3681463" cy="646331"/>
          </a:xfrm>
          <a:prstGeom prst="rect">
            <a:avLst/>
          </a:prstGeom>
          <a:noFill/>
        </p:spPr>
        <p:txBody>
          <a:bodyPr wrap="square" rtlCol="0">
            <a:spAutoFit/>
          </a:bodyPr>
          <a:lstStyle/>
          <a:p>
            <a:pPr algn="just"/>
            <a:r>
              <a:rPr lang="hr-HR" sz="1200" b="1" u="sng" dirty="0">
                <a:solidFill>
                  <a:srgbClr val="CC66FF"/>
                </a:solidFill>
              </a:rPr>
              <a:t>Figure 1.</a:t>
            </a:r>
            <a:r>
              <a:rPr lang="hr-HR" sz="1200" b="1" dirty="0">
                <a:solidFill>
                  <a:srgbClr val="CC66FF"/>
                </a:solidFill>
              </a:rPr>
              <a:t> </a:t>
            </a:r>
            <a:r>
              <a:rPr lang="hr-HR" sz="1200" dirty="0">
                <a:solidFill>
                  <a:srgbClr val="CC66FF"/>
                </a:solidFill>
                <a:latin typeface="Bahnschrift Light Condensed" panose="020B0502040204020203" pitchFamily="34" charset="0"/>
              </a:rPr>
              <a:t>CT </a:t>
            </a:r>
            <a:r>
              <a:rPr lang="en-US" sz="1200" dirty="0">
                <a:solidFill>
                  <a:srgbClr val="CC66FF"/>
                </a:solidFill>
                <a:latin typeface="Bahnschrift Light Condensed" panose="020B0502040204020203" pitchFamily="34" charset="0"/>
              </a:rPr>
              <a:t>scan </a:t>
            </a:r>
            <a:r>
              <a:rPr lang="hr-HR" sz="1200" dirty="0">
                <a:solidFill>
                  <a:srgbClr val="CC66FF"/>
                </a:solidFill>
                <a:latin typeface="Bahnschrift Light Condensed" panose="020B0502040204020203" pitchFamily="34" charset="0"/>
              </a:rPr>
              <a:t>showing </a:t>
            </a:r>
            <a:r>
              <a:rPr lang="en-US" sz="1200" dirty="0">
                <a:solidFill>
                  <a:srgbClr val="CC66FF"/>
                </a:solidFill>
                <a:latin typeface="Bahnschrift Light Condensed" panose="020B0502040204020203" pitchFamily="34" charset="0"/>
              </a:rPr>
              <a:t>left-sided circumferential pleural thickening alongside with parenchymal consolidation of the lower left lobe with cavities</a:t>
            </a:r>
          </a:p>
        </p:txBody>
      </p:sp>
      <p:sp>
        <p:nvSpPr>
          <p:cNvPr id="22" name="TextBox 21">
            <a:extLst>
              <a:ext uri="{FF2B5EF4-FFF2-40B4-BE49-F238E27FC236}">
                <a16:creationId xmlns:a16="http://schemas.microsoft.com/office/drawing/2014/main" id="{EFEBE0FB-645F-47A5-83C2-6F5900E233C9}"/>
              </a:ext>
            </a:extLst>
          </p:cNvPr>
          <p:cNvSpPr txBox="1"/>
          <p:nvPr/>
        </p:nvSpPr>
        <p:spPr>
          <a:xfrm>
            <a:off x="8283373" y="5776199"/>
            <a:ext cx="3770629" cy="1092607"/>
          </a:xfrm>
          <a:prstGeom prst="rect">
            <a:avLst/>
          </a:prstGeom>
          <a:noFill/>
          <a:ln>
            <a:solidFill>
              <a:schemeClr val="accent6">
                <a:lumMod val="75000"/>
                <a:alpha val="36000"/>
              </a:schemeClr>
            </a:solidFill>
          </a:ln>
        </p:spPr>
        <p:txBody>
          <a:bodyPr wrap="square" rtlCol="0">
            <a:spAutoFit/>
          </a:bodyPr>
          <a:lstStyle/>
          <a:p>
            <a:r>
              <a:rPr lang="en-US" sz="1000" dirty="0">
                <a:solidFill>
                  <a:srgbClr val="CC66FF"/>
                </a:solidFill>
              </a:rPr>
              <a:t>Choi H, Chon HR, Kim K, Kim S, Oh K-J, </a:t>
            </a:r>
            <a:r>
              <a:rPr lang="en-US" sz="1000" dirty="0" err="1">
                <a:solidFill>
                  <a:srgbClr val="CC66FF"/>
                </a:solidFill>
              </a:rPr>
              <a:t>Jeong</a:t>
            </a:r>
            <a:r>
              <a:rPr lang="en-US" sz="1000" dirty="0">
                <a:solidFill>
                  <a:srgbClr val="CC66FF"/>
                </a:solidFill>
              </a:rPr>
              <a:t> SH, et al. (2016) Clinical and Laboratory Differences between Lymphocyte- and Neutrophil-Predominant Pleural Tuberculosis. </a:t>
            </a:r>
            <a:r>
              <a:rPr lang="en-US" sz="1000" dirty="0" err="1">
                <a:solidFill>
                  <a:srgbClr val="CC66FF"/>
                </a:solidFill>
              </a:rPr>
              <a:t>PLoS</a:t>
            </a:r>
            <a:r>
              <a:rPr lang="en-US" sz="1000" dirty="0">
                <a:solidFill>
                  <a:srgbClr val="CC66FF"/>
                </a:solidFill>
              </a:rPr>
              <a:t> ONE 11(10): e0165428. doi:10.1371/journal.pone.0165428</a:t>
            </a:r>
          </a:p>
          <a:p>
            <a:endParaRPr lang="hr-HR" sz="500" dirty="0">
              <a:solidFill>
                <a:srgbClr val="CC66FF"/>
              </a:solidFill>
            </a:endParaRPr>
          </a:p>
          <a:p>
            <a:r>
              <a:rPr lang="en-US" sz="1000" dirty="0" err="1">
                <a:solidFill>
                  <a:srgbClr val="CC66FF"/>
                </a:solidFill>
              </a:rPr>
              <a:t>Porcel</a:t>
            </a:r>
            <a:r>
              <a:rPr lang="en-US" sz="1000" dirty="0">
                <a:solidFill>
                  <a:srgbClr val="CC66FF"/>
                </a:solidFill>
              </a:rPr>
              <a:t>, J. M., &amp; Light, R. W. (2006). Diagnostic approach to pleural effusion in adults. </a:t>
            </a:r>
            <a:r>
              <a:rPr lang="en-US" sz="1000" i="1" dirty="0">
                <a:solidFill>
                  <a:srgbClr val="CC66FF"/>
                </a:solidFill>
              </a:rPr>
              <a:t>American Family Physician</a:t>
            </a:r>
            <a:r>
              <a:rPr lang="en-US" sz="1000" dirty="0">
                <a:solidFill>
                  <a:srgbClr val="CC66FF"/>
                </a:solidFill>
              </a:rPr>
              <a:t>, </a:t>
            </a:r>
            <a:r>
              <a:rPr lang="en-US" sz="1000" i="1" dirty="0">
                <a:solidFill>
                  <a:srgbClr val="CC66FF"/>
                </a:solidFill>
              </a:rPr>
              <a:t>73</a:t>
            </a:r>
            <a:r>
              <a:rPr lang="en-US" sz="1000" dirty="0">
                <a:solidFill>
                  <a:srgbClr val="CC66FF"/>
                </a:solidFill>
              </a:rPr>
              <a:t>(7), 1211–1220.</a:t>
            </a:r>
          </a:p>
        </p:txBody>
      </p:sp>
      <p:cxnSp>
        <p:nvCxnSpPr>
          <p:cNvPr id="10" name="Straight Connector 9"/>
          <p:cNvCxnSpPr/>
          <p:nvPr/>
        </p:nvCxnSpPr>
        <p:spPr>
          <a:xfrm>
            <a:off x="387927" y="1692234"/>
            <a:ext cx="1173018" cy="0"/>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387927" y="4031674"/>
            <a:ext cx="1173018" cy="0"/>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8363527" y="4124039"/>
            <a:ext cx="1173018" cy="0"/>
          </a:xfrm>
          <a:prstGeom prst="line">
            <a:avLst/>
          </a:prstGeom>
          <a:ln w="158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90180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TotalTime>
  <Words>601</Words>
  <Application>Microsoft Office PowerPoint</Application>
  <PresentationFormat>Widescreen</PresentationFormat>
  <Paragraphs>14</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Bahnschrift Light Condensed</vt:lpstr>
      <vt:lpstr>Bahnschrift SemiBold</vt:lpstr>
      <vt:lpstr>Bahnschrift SemiLight Condensed</vt:lpstr>
      <vt:lpstr>Calibri</vt:lpstr>
      <vt:lpstr>Calibri Light</vt:lpstr>
      <vt:lpstr>Office Theme</vt:lpstr>
      <vt:lpstr>Case report of a patient with neutrophil-predominant tuberculous pleural effusion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Case report of a patient with neutrophil-predominant  tuberculous pleural effusion</dc:title>
  <dc:creator>Matea</dc:creator>
  <cp:lastModifiedBy>Matea</cp:lastModifiedBy>
  <cp:revision>18</cp:revision>
  <dcterms:created xsi:type="dcterms:W3CDTF">2020-09-08T17:19:43Z</dcterms:created>
  <dcterms:modified xsi:type="dcterms:W3CDTF">2020-09-11T10:09:22Z</dcterms:modified>
</cp:coreProperties>
</file>