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18288000" cy="10287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mirhodzic362@gmail.com" initials="e" lastIdx="1" clrIdx="0">
    <p:extLst>
      <p:ext uri="{19B8F6BF-5375-455C-9EA6-DF929625EA0E}">
        <p15:presenceInfo xmlns:p15="http://schemas.microsoft.com/office/powerpoint/2012/main" userId="c275da1e3847199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FA95"/>
    <a:srgbClr val="B4FBAF"/>
    <a:srgbClr val="3AF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Stil teme 2 - Isticanj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Srednji stil 4 - Isticanj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29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4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6518" y="1951178"/>
            <a:ext cx="13034964" cy="3763820"/>
          </a:xfrm>
        </p:spPr>
        <p:txBody>
          <a:bodyPr anchor="b">
            <a:normAutofit/>
          </a:bodyPr>
          <a:lstStyle>
            <a:lvl1pPr algn="ctr">
              <a:defRPr sz="7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6518" y="5829301"/>
            <a:ext cx="13034964" cy="2057399"/>
          </a:xfrm>
        </p:spPr>
        <p:txBody>
          <a:bodyPr>
            <a:normAutofit/>
          </a:bodyPr>
          <a:lstStyle>
            <a:lvl1pPr marL="0" indent="0" algn="ctr">
              <a:buNone/>
              <a:defRPr sz="33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3099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91" y="6434061"/>
            <a:ext cx="15546648" cy="1217415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77116" y="1047392"/>
            <a:ext cx="14733798" cy="4821204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1" y="7663092"/>
            <a:ext cx="15546678" cy="1023708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8302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1" y="914399"/>
            <a:ext cx="15546678" cy="5140868"/>
          </a:xfrm>
        </p:spPr>
        <p:txBody>
          <a:bodyPr anchor="ctr"/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3" y="6307232"/>
            <a:ext cx="15546678" cy="2379570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73180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9318" y="914400"/>
            <a:ext cx="13954128" cy="4489356"/>
          </a:xfrm>
        </p:spPr>
        <p:txBody>
          <a:bodyPr anchor="ctr"/>
          <a:lstStyle>
            <a:lvl1pPr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2580967" y="5415048"/>
            <a:ext cx="13128449" cy="892182"/>
          </a:xfrm>
        </p:spPr>
        <p:txBody>
          <a:bodyPr anchor="t">
            <a:normAutofit/>
          </a:bodyPr>
          <a:lstStyle>
            <a:lvl1pPr marL="0" indent="0">
              <a:buNone/>
              <a:defRPr sz="21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1" y="6559195"/>
            <a:ext cx="15546678" cy="21315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502232" y="1131249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12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836337" y="44903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12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689421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3" y="3208082"/>
            <a:ext cx="15546678" cy="376775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3" y="6993503"/>
            <a:ext cx="15546678" cy="1710966"/>
          </a:xfrm>
        </p:spPr>
        <p:txBody>
          <a:bodyPr anchor="t"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45916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370661" y="914400"/>
            <a:ext cx="15546678" cy="2407641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70661" y="3550640"/>
            <a:ext cx="4948464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70661" y="4415033"/>
            <a:ext cx="4948464" cy="427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8584" y="3550640"/>
            <a:ext cx="493728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6662023" y="4415033"/>
            <a:ext cx="4955027" cy="427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59947" y="3550640"/>
            <a:ext cx="495739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6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11959947" y="4415033"/>
            <a:ext cx="4957392" cy="4271768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64879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370661" y="916158"/>
            <a:ext cx="15546678" cy="2405883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70662" y="6307230"/>
            <a:ext cx="4944614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3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70662" y="3550640"/>
            <a:ext cx="4944614" cy="2286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70662" y="7171623"/>
            <a:ext cx="4944614" cy="1515177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4139" y="6307230"/>
            <a:ext cx="495274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3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662022" y="3550640"/>
            <a:ext cx="4955028" cy="2286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662022" y="7171621"/>
            <a:ext cx="4955028" cy="1515179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1959948" y="6307230"/>
            <a:ext cx="4951022" cy="864393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33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11959947" y="3550640"/>
            <a:ext cx="4957392" cy="2286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11959760" y="7171618"/>
            <a:ext cx="4957580" cy="151518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41244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370663" y="3550640"/>
            <a:ext cx="15546678" cy="5136161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1213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914402"/>
            <a:ext cx="3829989" cy="77723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1370663" y="914402"/>
            <a:ext cx="11488086" cy="77723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432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370661" y="3550639"/>
            <a:ext cx="15545739" cy="513616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252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1" y="1242845"/>
            <a:ext cx="15527628" cy="4105229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661" y="5486186"/>
            <a:ext cx="15527628" cy="2052275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bg1">
                    <a:lumMod val="50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1012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0663" y="927776"/>
            <a:ext cx="15546677" cy="239426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1370661" y="3550639"/>
            <a:ext cx="7659039" cy="513616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9258300" y="3550639"/>
            <a:ext cx="7658100" cy="513616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60439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370663" y="927776"/>
            <a:ext cx="15546677" cy="2394266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492" y="3556527"/>
            <a:ext cx="7310211" cy="1019991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9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1370662" y="4576519"/>
            <a:ext cx="7659041" cy="41102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94635" y="3556527"/>
            <a:ext cx="7322706" cy="1019991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3900" b="0">
                <a:solidFill>
                  <a:schemeClr val="tx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9258301" y="4576519"/>
            <a:ext cx="7658102" cy="4110281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1646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6620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05210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3" y="914400"/>
            <a:ext cx="5903532" cy="3034878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7617094" y="914401"/>
            <a:ext cx="9300245" cy="77723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62" y="3949278"/>
            <a:ext cx="5903534" cy="4737522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9048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0662" y="914400"/>
            <a:ext cx="8902454" cy="3034881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37205" y="914402"/>
            <a:ext cx="4883037" cy="77724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0692" y="3949278"/>
            <a:ext cx="8902424" cy="4737521"/>
          </a:xfrm>
        </p:spPr>
        <p:txBody>
          <a:bodyPr/>
          <a:lstStyle>
            <a:lvl1pPr marL="0" indent="0" algn="ctr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091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8288005" cy="102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0663" y="927776"/>
            <a:ext cx="15546677" cy="23942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663" y="3550640"/>
            <a:ext cx="15546678" cy="5136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18106" y="8824913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</a:defRPr>
            </a:lvl1pPr>
          </a:lstStyle>
          <a:p>
            <a:fld id="{F77ED5E2-39BC-4014-A340-336B96DE92DE}" type="datetimeFigureOut">
              <a:rPr lang="hr-HR" smtClean="0"/>
              <a:t>8.8.2020.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0662" y="8824913"/>
            <a:ext cx="10009331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71017" y="8824913"/>
            <a:ext cx="114632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/>
                </a:solidFill>
              </a:defRPr>
            </a:lvl1pPr>
          </a:lstStyle>
          <a:p>
            <a:fld id="{AE877237-26AD-48FC-A13D-F817E51C22BF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3702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13716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tx1"/>
        </a:buClr>
        <a:buFont typeface="Arial" panose="020B0604020202020204" pitchFamily="34" charset="0"/>
        <a:buChar char="•"/>
        <a:defRPr sz="3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7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tx1"/>
        </a:buClr>
        <a:buFont typeface="Arial" panose="020B0604020202020204" pitchFamily="34" charset="0"/>
        <a:buChar char="•"/>
        <a:defRPr sz="21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000">
              <a:schemeClr val="bg2">
                <a:shade val="64000"/>
                <a:lumMod val="88000"/>
              </a:schemeClr>
            </a:gs>
            <a:gs pos="39904">
              <a:srgbClr val="26FA95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553A2B0F-3016-4377-BE5F-228D029FBDD9}"/>
              </a:ext>
            </a:extLst>
          </p:cNvPr>
          <p:cNvSpPr txBox="1"/>
          <p:nvPr/>
        </p:nvSpPr>
        <p:spPr>
          <a:xfrm>
            <a:off x="353287" y="288196"/>
            <a:ext cx="17429079" cy="584775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ngle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200" b="1" dirty="0">
                <a:latin typeface="Arial" panose="020B0604020202020204" pitchFamily="34" charset="0"/>
                <a:cs typeface="Arial" panose="020B0604020202020204" pitchFamily="34" charset="0"/>
              </a:rPr>
              <a:t>KORELACIJA U PRIMJENI INVAZIVNE I NEINVAZIVNE MEHANIČKE VENTILACIJE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B181E8F0-0DE5-4AE6-8D65-FC40BF2952B8}"/>
              </a:ext>
            </a:extLst>
          </p:cNvPr>
          <p:cNvSpPr txBox="1"/>
          <p:nvPr/>
        </p:nvSpPr>
        <p:spPr>
          <a:xfrm>
            <a:off x="3636819" y="1305966"/>
            <a:ext cx="9620262" cy="8421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hr-HR" sz="1624" b="1" u="sng" dirty="0">
                <a:solidFill>
                  <a:prstClr val="black"/>
                </a:solidFill>
              </a:rPr>
              <a:t>Azra Hodžić</a:t>
            </a:r>
            <a:r>
              <a:rPr lang="hr-HR" sz="1624" b="1" dirty="0">
                <a:solidFill>
                  <a:prstClr val="black"/>
                </a:solidFill>
              </a:rPr>
              <a:t>, Kornelija Erdelja, Ivana Barišić, Kristina </a:t>
            </a:r>
            <a:r>
              <a:rPr lang="hr-HR" sz="1624" b="1" dirty="0" err="1">
                <a:solidFill>
                  <a:prstClr val="black"/>
                </a:solidFill>
              </a:rPr>
              <a:t>Pauker</a:t>
            </a:r>
            <a:r>
              <a:rPr lang="hr-HR" sz="1624" b="1" dirty="0">
                <a:solidFill>
                  <a:prstClr val="black"/>
                </a:solidFill>
              </a:rPr>
              <a:t>, Milena Malić, Tihana </a:t>
            </a:r>
            <a:r>
              <a:rPr lang="hr-HR" sz="1624" b="1" dirty="0" err="1">
                <a:solidFill>
                  <a:prstClr val="black"/>
                </a:solidFill>
              </a:rPr>
              <a:t>Žgela</a:t>
            </a:r>
            <a:r>
              <a:rPr lang="hr-HR" sz="1624" b="1" dirty="0">
                <a:solidFill>
                  <a:prstClr val="black"/>
                </a:solidFill>
              </a:rPr>
              <a:t>,</a:t>
            </a:r>
          </a:p>
          <a:p>
            <a:pPr lvl="0" algn="ctr"/>
            <a:r>
              <a:rPr lang="hr-HR" sz="1624" b="1" dirty="0">
                <a:solidFill>
                  <a:prstClr val="black"/>
                </a:solidFill>
              </a:rPr>
              <a:t> Tanja Zovko, Antonio Lopar</a:t>
            </a:r>
          </a:p>
          <a:p>
            <a:pPr lvl="0" algn="ctr"/>
            <a:r>
              <a:rPr lang="hr-HR" sz="1624" b="1" dirty="0">
                <a:solidFill>
                  <a:prstClr val="black"/>
                </a:solidFill>
              </a:rPr>
              <a:t>KBC Zagreb, Klinika za plućne bolesti „Jordanovac”, Odjel intenzivne i </a:t>
            </a:r>
            <a:r>
              <a:rPr lang="hr-HR" sz="1624" b="1" dirty="0" err="1">
                <a:solidFill>
                  <a:prstClr val="black"/>
                </a:solidFill>
              </a:rPr>
              <a:t>postintenzivne</a:t>
            </a:r>
            <a:r>
              <a:rPr lang="hr-HR" sz="1624" b="1" dirty="0">
                <a:solidFill>
                  <a:prstClr val="black"/>
                </a:solidFill>
              </a:rPr>
              <a:t> skrbi</a:t>
            </a:r>
            <a:endParaRPr lang="hr-HR" sz="1504" dirty="0">
              <a:solidFill>
                <a:prstClr val="black"/>
              </a:solidFill>
            </a:endParaRPr>
          </a:p>
        </p:txBody>
      </p:sp>
      <p:pic>
        <p:nvPicPr>
          <p:cNvPr id="10" name="Slika 9" descr="Slika na kojoj se prikazuje svijetlo&#10;&#10;Opis je automatski generiran">
            <a:extLst>
              <a:ext uri="{FF2B5EF4-FFF2-40B4-BE49-F238E27FC236}">
                <a16:creationId xmlns:a16="http://schemas.microsoft.com/office/drawing/2014/main" id="{201DCF65-1C46-4164-B96F-65D01DD10E8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3" y="1166510"/>
            <a:ext cx="2441160" cy="777649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53E226EF-4C94-4861-BCC2-D2DD1603AEE0}"/>
              </a:ext>
            </a:extLst>
          </p:cNvPr>
          <p:cNvSpPr txBox="1"/>
          <p:nvPr/>
        </p:nvSpPr>
        <p:spPr>
          <a:xfrm rot="10800000" flipV="1">
            <a:off x="353288" y="2596439"/>
            <a:ext cx="4530439" cy="1200329"/>
          </a:xfrm>
          <a:prstGeom prst="rect">
            <a:avLst/>
          </a:prstGeom>
          <a:noFill/>
          <a:ln>
            <a:solidFill>
              <a:srgbClr val="26FA95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UVOD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Smanjuje li se broj invazivno ventiliranih (IMV) bolesnika pravovremenom primjenom neinvazivne mehaničke ventilacije (NIV).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F9E3524-6074-4175-9EC3-DF7B709FCB9F}"/>
              </a:ext>
            </a:extLst>
          </p:cNvPr>
          <p:cNvSpPr txBox="1"/>
          <p:nvPr/>
        </p:nvSpPr>
        <p:spPr>
          <a:xfrm rot="10800000" flipV="1">
            <a:off x="353289" y="4479133"/>
            <a:ext cx="4530438" cy="1200329"/>
          </a:xfrm>
          <a:prstGeom prst="rect">
            <a:avLst/>
          </a:prstGeom>
          <a:noFill/>
          <a:ln>
            <a:solidFill>
              <a:srgbClr val="26FA95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CILJ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Uvidjeti smanjuje li se broj bolesnika na invazivnoj mehaničkoj ventilaciji od kada je započeta primjena neinvazivne ventilacije</a:t>
            </a:r>
            <a:r>
              <a:rPr lang="hr-HR" sz="162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CC760894-3237-4B75-BF5F-0383F8982539}"/>
              </a:ext>
            </a:extLst>
          </p:cNvPr>
          <p:cNvSpPr txBox="1"/>
          <p:nvPr/>
        </p:nvSpPr>
        <p:spPr>
          <a:xfrm>
            <a:off x="329684" y="6582484"/>
            <a:ext cx="4530437" cy="3416320"/>
          </a:xfrm>
          <a:prstGeom prst="rect">
            <a:avLst/>
          </a:prstGeom>
          <a:noFill/>
          <a:ln>
            <a:solidFill>
              <a:srgbClr val="26FA95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METODA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Na Klinici za plućne bolesti Jordanovac, KBC Zagreb u  pulmološkoj jedinici intenzivne skrbi putem strukturirane tablice, pratili smo bolesnike koji su primjenjivali neinvazivnu ventilaciju od 2012.-2019. godine. Parametri koje smo bilježili su dijagnoza pod kojom je bolesnik primljen, vrijeme provedeno na mehaničkoj ventilaciji, vrsta sučelja koje bolesnik upotrebljava, promjena sučelja i razlog promjene, raspon saturacije, stanje svijesti, te evaluacija</a:t>
            </a:r>
            <a:r>
              <a:rPr lang="hr-HR" sz="1624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32BB645F-88CB-4004-BBE1-8B33179A45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189527"/>
              </p:ext>
            </p:extLst>
          </p:nvPr>
        </p:nvGraphicFramePr>
        <p:xfrm>
          <a:off x="5712727" y="3406193"/>
          <a:ext cx="6278381" cy="306422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tableStyleId>{69CF1AB2-1976-4502-BF36-3FF5EA218861}</a:tableStyleId>
              </a:tblPr>
              <a:tblGrid>
                <a:gridCol w="1141524">
                  <a:extLst>
                    <a:ext uri="{9D8B030D-6E8A-4147-A177-3AD203B41FA5}">
                      <a16:colId xmlns:a16="http://schemas.microsoft.com/office/drawing/2014/main" val="895232693"/>
                    </a:ext>
                  </a:extLst>
                </a:gridCol>
                <a:gridCol w="2102713">
                  <a:extLst>
                    <a:ext uri="{9D8B030D-6E8A-4147-A177-3AD203B41FA5}">
                      <a16:colId xmlns:a16="http://schemas.microsoft.com/office/drawing/2014/main" val="583987441"/>
                    </a:ext>
                  </a:extLst>
                </a:gridCol>
                <a:gridCol w="1080654">
                  <a:extLst>
                    <a:ext uri="{9D8B030D-6E8A-4147-A177-3AD203B41FA5}">
                      <a16:colId xmlns:a16="http://schemas.microsoft.com/office/drawing/2014/main" val="2502493311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4277167735"/>
                    </a:ext>
                  </a:extLst>
                </a:gridCol>
                <a:gridCol w="997526">
                  <a:extLst>
                    <a:ext uri="{9D8B030D-6E8A-4147-A177-3AD203B41FA5}">
                      <a16:colId xmlns:a16="http://schemas.microsoft.com/office/drawing/2014/main" val="1666656404"/>
                    </a:ext>
                  </a:extLst>
                </a:gridCol>
              </a:tblGrid>
              <a:tr h="324857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GODINA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BOLESNICI U INTENZIVNOJ SKRBI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IMV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IMV+NIV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9553848"/>
                  </a:ext>
                </a:extLst>
              </a:tr>
              <a:tr h="275046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2012.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613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588850"/>
                  </a:ext>
                </a:extLst>
              </a:tr>
              <a:tr h="324857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2013.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577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053115"/>
                  </a:ext>
                </a:extLst>
              </a:tr>
              <a:tr h="324857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2014.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576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1885754"/>
                  </a:ext>
                </a:extLst>
              </a:tr>
              <a:tr h="324857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2015.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5799112"/>
                  </a:ext>
                </a:extLst>
              </a:tr>
              <a:tr h="324857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2016.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062077"/>
                  </a:ext>
                </a:extLst>
              </a:tr>
              <a:tr h="324857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2017.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521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557677"/>
                  </a:ext>
                </a:extLst>
              </a:tr>
              <a:tr h="324857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2018.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72371"/>
                  </a:ext>
                </a:extLst>
              </a:tr>
              <a:tr h="324857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2019.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510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1086140"/>
                  </a:ext>
                </a:extLst>
              </a:tr>
            </a:tbl>
          </a:graphicData>
        </a:graphic>
      </p:graphicFrame>
      <p:sp>
        <p:nvSpPr>
          <p:cNvPr id="8" name="TekstniOkvir 7">
            <a:extLst>
              <a:ext uri="{FF2B5EF4-FFF2-40B4-BE49-F238E27FC236}">
                <a16:creationId xmlns:a16="http://schemas.microsoft.com/office/drawing/2014/main" id="{5D42D828-446E-4BCE-971D-B376628765EB}"/>
              </a:ext>
            </a:extLst>
          </p:cNvPr>
          <p:cNvSpPr txBox="1"/>
          <p:nvPr/>
        </p:nvSpPr>
        <p:spPr>
          <a:xfrm>
            <a:off x="12505314" y="2524930"/>
            <a:ext cx="5277052" cy="2308324"/>
          </a:xfrm>
          <a:prstGeom prst="rect">
            <a:avLst/>
          </a:prstGeom>
          <a:noFill/>
          <a:ln>
            <a:solidFill>
              <a:srgbClr val="26FA95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REZULTAT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Tijekom godina bilježimo porast pacijenata koji su mehanički ventilirani, ali isto tako bilježimo porast bolesnika koji su na NIV-u. 2012. od ukupno 89 ventiliranih pacijenata, 79% pacijenata koristilo je IMV, 13% NIV, a kombinaciju IMV i NIV 8%. U 2019. godini od ukupno 125 ventiliranih pacijenata, 39% je bilo na IMV, 36% na NIV, a kombinaciju IMV i NIV 25%.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id="{8E15252D-10CD-4F33-9863-04BB3FE38BA9}"/>
              </a:ext>
            </a:extLst>
          </p:cNvPr>
          <p:cNvSpPr txBox="1"/>
          <p:nvPr/>
        </p:nvSpPr>
        <p:spPr>
          <a:xfrm>
            <a:off x="5712728" y="2478394"/>
            <a:ext cx="6270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TABLICA 1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Distribucija bolesnika na IMV i NIV tijekom</a:t>
            </a:r>
          </a:p>
          <a:p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 godina, obzirom na ukupan broj bolesnika na odjelu intenzivne skrbi. (N=4468)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0D1DB055-8AB7-4778-8B64-6E380D692E7A}"/>
              </a:ext>
            </a:extLst>
          </p:cNvPr>
          <p:cNvSpPr txBox="1"/>
          <p:nvPr/>
        </p:nvSpPr>
        <p:spPr>
          <a:xfrm>
            <a:off x="12505315" y="6100848"/>
            <a:ext cx="5277052" cy="2862322"/>
          </a:xfrm>
          <a:prstGeom prst="rect">
            <a:avLst/>
          </a:prstGeom>
          <a:noFill/>
          <a:ln>
            <a:solidFill>
              <a:srgbClr val="26FA95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hr-H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ZAKLJUČAK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:  Kroz sedam godina možemo zaključiti da primjenom neinvazivne ventilacije smanjuje se broj invazivno ventiliranih pacijenata . Intervencije sestre u radu s bolesnikom zasnivaju se na njezinim vještinama i profesionalnom radu. Medicinska sestra radi plan zdravstvene njege, radi u suradnji s liječnicima, bolesnikom, bolesnikovom obitelji i s ostalim članovima tima. Uspješnost terapije NIV-om raste s porastom iskustva cjelokupnog tima</a:t>
            </a:r>
            <a:r>
              <a:rPr lang="hr-HR" sz="1624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id="{CB4E306E-5F05-43BE-BDF1-BB006C4EEDA4}"/>
              </a:ext>
            </a:extLst>
          </p:cNvPr>
          <p:cNvSpPr txBox="1"/>
          <p:nvPr/>
        </p:nvSpPr>
        <p:spPr>
          <a:xfrm>
            <a:off x="5712728" y="6497239"/>
            <a:ext cx="5947848" cy="896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TABLICA 1.a</a:t>
            </a:r>
            <a:r>
              <a:rPr lang="hr-HR" dirty="0">
                <a:latin typeface="Arial" panose="020B0604020202020204" pitchFamily="34" charset="0"/>
                <a:cs typeface="Arial" panose="020B0604020202020204" pitchFamily="34" charset="0"/>
              </a:rPr>
              <a:t>. Distribucija ventiliranih bolesnika tijekom godina obzirom na vrste ventilacije. (N=839)</a:t>
            </a:r>
          </a:p>
          <a:p>
            <a:endParaRPr lang="hr-HR" sz="1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Tablica 16">
            <a:extLst>
              <a:ext uri="{FF2B5EF4-FFF2-40B4-BE49-F238E27FC236}">
                <a16:creationId xmlns:a16="http://schemas.microsoft.com/office/drawing/2014/main" id="{0734FCD3-86F5-47C4-96A0-37587F9EFE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736763"/>
              </p:ext>
            </p:extLst>
          </p:nvPr>
        </p:nvGraphicFramePr>
        <p:xfrm>
          <a:off x="5704859" y="7104219"/>
          <a:ext cx="6278381" cy="306950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{69CF1AB2-1976-4502-BF36-3FF5EA218861}</a:tableStyleId>
              </a:tblPr>
              <a:tblGrid>
                <a:gridCol w="1141524">
                  <a:extLst>
                    <a:ext uri="{9D8B030D-6E8A-4147-A177-3AD203B41FA5}">
                      <a16:colId xmlns:a16="http://schemas.microsoft.com/office/drawing/2014/main" val="759579888"/>
                    </a:ext>
                  </a:extLst>
                </a:gridCol>
                <a:gridCol w="856143">
                  <a:extLst>
                    <a:ext uri="{9D8B030D-6E8A-4147-A177-3AD203B41FA5}">
                      <a16:colId xmlns:a16="http://schemas.microsoft.com/office/drawing/2014/main" val="1499284662"/>
                    </a:ext>
                  </a:extLst>
                </a:gridCol>
                <a:gridCol w="1046619">
                  <a:extLst>
                    <a:ext uri="{9D8B030D-6E8A-4147-A177-3AD203B41FA5}">
                      <a16:colId xmlns:a16="http://schemas.microsoft.com/office/drawing/2014/main" val="3363914435"/>
                    </a:ext>
                  </a:extLst>
                </a:gridCol>
                <a:gridCol w="1080655">
                  <a:extLst>
                    <a:ext uri="{9D8B030D-6E8A-4147-A177-3AD203B41FA5}">
                      <a16:colId xmlns:a16="http://schemas.microsoft.com/office/drawing/2014/main" val="619730648"/>
                    </a:ext>
                  </a:extLst>
                </a:gridCol>
                <a:gridCol w="955964">
                  <a:extLst>
                    <a:ext uri="{9D8B030D-6E8A-4147-A177-3AD203B41FA5}">
                      <a16:colId xmlns:a16="http://schemas.microsoft.com/office/drawing/2014/main" val="3704458192"/>
                    </a:ext>
                  </a:extLst>
                </a:gridCol>
                <a:gridCol w="1197476">
                  <a:extLst>
                    <a:ext uri="{9D8B030D-6E8A-4147-A177-3AD203B41FA5}">
                      <a16:colId xmlns:a16="http://schemas.microsoft.com/office/drawing/2014/main" val="1366440444"/>
                    </a:ext>
                  </a:extLst>
                </a:gridCol>
              </a:tblGrid>
              <a:tr h="31958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GODINA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VENTILIRANI BOLESNICI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IMV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 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IMV+NIV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8907997"/>
                  </a:ext>
                </a:extLst>
              </a:tr>
              <a:tr h="31722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2012.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(15%)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5277957"/>
                  </a:ext>
                </a:extLst>
              </a:tr>
              <a:tr h="31958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2013.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(13%)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754267"/>
                  </a:ext>
                </a:extLst>
              </a:tr>
              <a:tr h="31958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2014.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(17%)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182582"/>
                  </a:ext>
                </a:extLst>
              </a:tr>
              <a:tr h="31958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2015.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(18%)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617831"/>
                  </a:ext>
                </a:extLst>
              </a:tr>
              <a:tr h="31958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2016.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(22%)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3328035"/>
                  </a:ext>
                </a:extLst>
              </a:tr>
              <a:tr h="31958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2017.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(28%)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6193869"/>
                  </a:ext>
                </a:extLst>
              </a:tr>
              <a:tr h="31958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2018.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(21%)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34852"/>
                  </a:ext>
                </a:extLst>
              </a:tr>
              <a:tr h="319585"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2019.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(25%)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27505" marR="27505" marT="13752" marB="13752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284371"/>
                  </a:ext>
                </a:extLst>
              </a:tr>
            </a:tbl>
          </a:graphicData>
        </a:graphic>
      </p:graphicFrame>
      <p:pic>
        <p:nvPicPr>
          <p:cNvPr id="11" name="Slika 10">
            <a:extLst>
              <a:ext uri="{FF2B5EF4-FFF2-40B4-BE49-F238E27FC236}">
                <a16:creationId xmlns:a16="http://schemas.microsoft.com/office/drawing/2014/main" id="{D92B1EFD-3A30-4AF4-B708-31ED406BB9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192" y="1277873"/>
            <a:ext cx="3765174" cy="842154"/>
          </a:xfrm>
          <a:prstGeom prst="rect">
            <a:avLst/>
          </a:prstGeom>
          <a:scene3d>
            <a:camera prst="obliqueBottomRigh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000519037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373</TotalTime>
  <Words>539</Words>
  <Application>Microsoft Office PowerPoint</Application>
  <PresentationFormat>Prilagođeno</PresentationFormat>
  <Paragraphs>110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4" baseType="lpstr">
      <vt:lpstr>Arial</vt:lpstr>
      <vt:lpstr>Tw Cen MT</vt:lpstr>
      <vt:lpstr>Kapljica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emirhodzic362@gmail.com</dc:creator>
  <cp:lastModifiedBy>emirhodzic362@gmail.com</cp:lastModifiedBy>
  <cp:revision>42</cp:revision>
  <dcterms:created xsi:type="dcterms:W3CDTF">2020-01-20T18:06:32Z</dcterms:created>
  <dcterms:modified xsi:type="dcterms:W3CDTF">2020-08-08T17:01:29Z</dcterms:modified>
</cp:coreProperties>
</file>