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7" r:id="rId2"/>
  </p:sldIdLst>
  <p:sldSz cx="18288000" cy="10287000"/>
  <p:notesSz cx="6858000" cy="9144000"/>
  <p:defaultTex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51" d="100"/>
          <a:sy n="51" d="100"/>
        </p:scale>
        <p:origin x="540" y="138"/>
      </p:cViewPr>
      <p:guideLst>
        <p:guide orient="horz" pos="3240"/>
        <p:guide pos="57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6318" y="1028699"/>
            <a:ext cx="12001500" cy="4457702"/>
          </a:xfrm>
        </p:spPr>
        <p:txBody>
          <a:bodyPr anchor="b">
            <a:normAutofit/>
          </a:bodyPr>
          <a:lstStyle>
            <a:lvl1pPr algn="l">
              <a:defRPr sz="72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026318" y="5765801"/>
            <a:ext cx="9601200" cy="2921000"/>
          </a:xfrm>
        </p:spPr>
        <p:txBody>
          <a:bodyPr anchor="t">
            <a:normAutofit/>
          </a:bodyPr>
          <a:lstStyle>
            <a:lvl1pPr marL="0" indent="0" algn="l">
              <a:buNone/>
              <a:defRPr sz="3150">
                <a:solidFill>
                  <a:schemeClr val="bg2">
                    <a:lumMod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A5C7E8-3986-4AB7-8BF8-FB9626A0936D}" type="datetimeFigureOut">
              <a:rPr lang="hr-HR" smtClean="0"/>
              <a:t>9.9.2020.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5BDD616-5C6C-4598-9659-E8094A9DC545}" type="slidenum">
              <a:rPr lang="hr-HR" smtClean="0"/>
              <a:t>‹#›</a:t>
            </a:fld>
            <a:endParaRPr lang="hr-HR"/>
          </a:p>
        </p:txBody>
      </p:sp>
      <p:cxnSp>
        <p:nvCxnSpPr>
          <p:cNvPr id="16" name="Straight Connector 15"/>
          <p:cNvCxnSpPr/>
          <p:nvPr/>
        </p:nvCxnSpPr>
        <p:spPr>
          <a:xfrm flipH="1">
            <a:off x="12342018" y="12701"/>
            <a:ext cx="5715000" cy="5715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9162256" y="137318"/>
            <a:ext cx="9120983" cy="912098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0853738" y="342900"/>
            <a:ext cx="7429500" cy="7429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11003756" y="48418"/>
            <a:ext cx="7279484" cy="7279484"/>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1768140" y="914402"/>
            <a:ext cx="6515099" cy="65150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8551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1028700" y="800100"/>
            <a:ext cx="16228218" cy="46863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smtClean="0"/>
              <a:t>Click icon to add picture</a:t>
            </a:r>
            <a:endParaRPr lang="en-US" dirty="0"/>
          </a:p>
        </p:txBody>
      </p:sp>
      <p:sp>
        <p:nvSpPr>
          <p:cNvPr id="16" name="Text Placeholder 9"/>
          <p:cNvSpPr>
            <a:spLocks noGrp="1"/>
          </p:cNvSpPr>
          <p:nvPr>
            <p:ph type="body" sz="quarter" idx="14"/>
          </p:nvPr>
        </p:nvSpPr>
        <p:spPr>
          <a:xfrm>
            <a:off x="1371603" y="5765801"/>
            <a:ext cx="12456315" cy="685800"/>
          </a:xfrm>
        </p:spPr>
        <p:txBody>
          <a:bodyPr anchor="t">
            <a:normAutofit/>
          </a:bodyPr>
          <a:lstStyle>
            <a:lvl1pPr marL="0" indent="0">
              <a:buFontTx/>
              <a:buNone/>
              <a:defRPr sz="2400"/>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D4A5C7E8-3986-4AB7-8BF8-FB9626A0936D}" type="datetimeFigureOut">
              <a:rPr lang="hr-HR" smtClean="0"/>
              <a:t>9.9.2020.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45BDD616-5C6C-4598-9659-E8094A9DC545}" type="slidenum">
              <a:rPr lang="hr-HR" smtClean="0"/>
              <a:t>‹#›</a:t>
            </a:fld>
            <a:endParaRPr lang="hr-HR"/>
          </a:p>
        </p:txBody>
      </p:sp>
    </p:spTree>
    <p:extLst>
      <p:ext uri="{BB962C8B-B14F-4D97-AF65-F5344CB8AC3E}">
        <p14:creationId xmlns:p14="http://schemas.microsoft.com/office/powerpoint/2010/main" val="99874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26320" y="1028700"/>
            <a:ext cx="15087600" cy="4114800"/>
          </a:xfrm>
        </p:spPr>
        <p:txBody>
          <a:bodyPr anchor="ctr">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26318" y="6172200"/>
            <a:ext cx="12803982" cy="2819400"/>
          </a:xfrm>
        </p:spPr>
        <p:txBody>
          <a:bodyPr anchor="ctr">
            <a:normAutofit/>
          </a:bodyPr>
          <a:lstStyle>
            <a:lvl1pPr marL="0" indent="0" algn="l">
              <a:buNone/>
              <a:defRPr sz="30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A5C7E8-3986-4AB7-8BF8-FB9626A0936D}" type="datetimeFigureOut">
              <a:rPr lang="hr-HR" smtClean="0"/>
              <a:t>9.9.2020.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5BDD616-5C6C-4598-9659-E8094A9DC545}" type="slidenum">
              <a:rPr lang="hr-HR" smtClean="0"/>
              <a:t>‹#›</a:t>
            </a:fld>
            <a:endParaRPr lang="hr-HR"/>
          </a:p>
        </p:txBody>
      </p:sp>
    </p:spTree>
    <p:extLst>
      <p:ext uri="{BB962C8B-B14F-4D97-AF65-F5344CB8AC3E}">
        <p14:creationId xmlns:p14="http://schemas.microsoft.com/office/powerpoint/2010/main" val="3054962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17" y="1028700"/>
            <a:ext cx="13716002" cy="4114800"/>
          </a:xfrm>
        </p:spPr>
        <p:txBody>
          <a:bodyPr anchor="ctr">
            <a:normAutofit/>
          </a:bodyPr>
          <a:lstStyle>
            <a:lvl1pPr algn="l">
              <a:defRPr sz="4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169318" y="5143500"/>
            <a:ext cx="12801600" cy="571500"/>
          </a:xfrm>
        </p:spPr>
        <p:txBody>
          <a:bodyPr anchor="ctr"/>
          <a:lstStyle>
            <a:lvl1pPr marL="0" indent="0">
              <a:buFontTx/>
              <a:buNone/>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026320" y="6451601"/>
            <a:ext cx="12801600" cy="2527298"/>
          </a:xfrm>
        </p:spPr>
        <p:txBody>
          <a:bodyPr anchor="ctr">
            <a:normAutofit/>
          </a:bodyPr>
          <a:lstStyle>
            <a:lvl1pPr marL="0" indent="0" algn="l">
              <a:buNone/>
              <a:defRPr sz="30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A5C7E8-3986-4AB7-8BF8-FB9626A0936D}" type="datetimeFigureOut">
              <a:rPr lang="hr-HR" smtClean="0"/>
              <a:t>9.9.2020.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5BDD616-5C6C-4598-9659-E8094A9DC545}" type="slidenum">
              <a:rPr lang="hr-HR" smtClean="0"/>
              <a:t>‹#›</a:t>
            </a:fld>
            <a:endParaRPr lang="hr-HR"/>
          </a:p>
        </p:txBody>
      </p:sp>
      <p:sp>
        <p:nvSpPr>
          <p:cNvPr id="14" name="TextBox 13"/>
          <p:cNvSpPr txBox="1"/>
          <p:nvPr/>
        </p:nvSpPr>
        <p:spPr>
          <a:xfrm>
            <a:off x="797718" y="1218333"/>
            <a:ext cx="914400" cy="877164"/>
          </a:xfrm>
          <a:prstGeom prst="rect">
            <a:avLst/>
          </a:prstGeom>
        </p:spPr>
        <p:txBody>
          <a:bodyPr vert="horz" lIns="137160" tIns="68580" rIns="137160" bIns="68580" rtlCol="0" anchor="ctr">
            <a:noAutofit/>
          </a:bodyPr>
          <a:lstStyle/>
          <a:p>
            <a:pPr lvl="0"/>
            <a:r>
              <a:rPr lang="en-US" sz="12000" dirty="0">
                <a:solidFill>
                  <a:schemeClr val="tx1"/>
                </a:solidFill>
                <a:effectLst/>
              </a:rPr>
              <a:t>“</a:t>
            </a:r>
          </a:p>
        </p:txBody>
      </p:sp>
      <p:sp>
        <p:nvSpPr>
          <p:cNvPr id="15" name="TextBox 14"/>
          <p:cNvSpPr txBox="1"/>
          <p:nvPr/>
        </p:nvSpPr>
        <p:spPr>
          <a:xfrm>
            <a:off x="15428118" y="4152902"/>
            <a:ext cx="914400" cy="877164"/>
          </a:xfrm>
          <a:prstGeom prst="rect">
            <a:avLst/>
          </a:prstGeom>
        </p:spPr>
        <p:txBody>
          <a:bodyPr vert="horz" lIns="137160" tIns="68580" rIns="137160" bIns="68580" rtlCol="0" anchor="ctr">
            <a:noAutofit/>
          </a:bodyPr>
          <a:lstStyle/>
          <a:p>
            <a:pPr lvl="0" algn="r"/>
            <a:r>
              <a:rPr lang="en-US" sz="12000" dirty="0">
                <a:solidFill>
                  <a:schemeClr val="tx1"/>
                </a:solidFill>
                <a:effectLst/>
              </a:rPr>
              <a:t>”</a:t>
            </a:r>
          </a:p>
        </p:txBody>
      </p:sp>
    </p:spTree>
    <p:extLst>
      <p:ext uri="{BB962C8B-B14F-4D97-AF65-F5344CB8AC3E}">
        <p14:creationId xmlns:p14="http://schemas.microsoft.com/office/powerpoint/2010/main" val="2388631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26318" y="5143500"/>
            <a:ext cx="12801600" cy="2546100"/>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26317" y="7699472"/>
            <a:ext cx="12803985" cy="1290600"/>
          </a:xfrm>
        </p:spPr>
        <p:txBody>
          <a:bodyPr anchor="t">
            <a:normAutofit/>
          </a:bodyPr>
          <a:lstStyle>
            <a:lvl1pPr marL="0" indent="0" algn="l">
              <a:buNone/>
              <a:defRPr sz="30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A5C7E8-3986-4AB7-8BF8-FB9626A0936D}" type="datetimeFigureOut">
              <a:rPr lang="hr-HR" smtClean="0"/>
              <a:t>9.9.2020.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5BDD616-5C6C-4598-9659-E8094A9DC545}" type="slidenum">
              <a:rPr lang="hr-HR" smtClean="0"/>
              <a:t>‹#›</a:t>
            </a:fld>
            <a:endParaRPr lang="hr-HR"/>
          </a:p>
        </p:txBody>
      </p:sp>
    </p:spTree>
    <p:extLst>
      <p:ext uri="{BB962C8B-B14F-4D97-AF65-F5344CB8AC3E}">
        <p14:creationId xmlns:p14="http://schemas.microsoft.com/office/powerpoint/2010/main" val="4022155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712120" y="1028700"/>
            <a:ext cx="13716000" cy="4114800"/>
          </a:xfrm>
        </p:spPr>
        <p:txBody>
          <a:bodyPr anchor="ctr">
            <a:normAutofit/>
          </a:bodyPr>
          <a:lstStyle>
            <a:lvl1pPr algn="l">
              <a:defRPr sz="4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26319" y="5892801"/>
            <a:ext cx="12801602" cy="1574799"/>
          </a:xfrm>
        </p:spPr>
        <p:txBody>
          <a:bodyPr vert="horz" lIns="91440" tIns="45720" rIns="91440" bIns="45720" rtlCol="0" anchor="b">
            <a:normAutofit/>
          </a:bodyPr>
          <a:lstStyle>
            <a:lvl1pPr>
              <a:buNone/>
              <a:defRPr lang="en-US" sz="36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026317" y="7467600"/>
            <a:ext cx="12801602" cy="1524000"/>
          </a:xfrm>
        </p:spPr>
        <p:txBody>
          <a:bodyPr anchor="t">
            <a:normAutofit/>
          </a:bodyPr>
          <a:lstStyle>
            <a:lvl1pPr marL="0" indent="0" algn="l">
              <a:buNone/>
              <a:defRPr sz="27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A5C7E8-3986-4AB7-8BF8-FB9626A0936D}" type="datetimeFigureOut">
              <a:rPr lang="hr-HR" smtClean="0"/>
              <a:t>9.9.2020.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5BDD616-5C6C-4598-9659-E8094A9DC545}" type="slidenum">
              <a:rPr lang="hr-HR" smtClean="0"/>
              <a:t>‹#›</a:t>
            </a:fld>
            <a:endParaRPr lang="hr-HR"/>
          </a:p>
        </p:txBody>
      </p:sp>
      <p:sp>
        <p:nvSpPr>
          <p:cNvPr id="11" name="TextBox 10"/>
          <p:cNvSpPr txBox="1"/>
          <p:nvPr/>
        </p:nvSpPr>
        <p:spPr>
          <a:xfrm>
            <a:off x="797718" y="1218333"/>
            <a:ext cx="914400" cy="877164"/>
          </a:xfrm>
          <a:prstGeom prst="rect">
            <a:avLst/>
          </a:prstGeom>
        </p:spPr>
        <p:txBody>
          <a:bodyPr vert="horz" lIns="137160" tIns="68580" rIns="137160" bIns="68580" rtlCol="0" anchor="ctr">
            <a:noAutofit/>
          </a:bodyPr>
          <a:lstStyle/>
          <a:p>
            <a:pPr lvl="0"/>
            <a:r>
              <a:rPr lang="en-US" sz="12000" dirty="0">
                <a:solidFill>
                  <a:schemeClr val="tx1"/>
                </a:solidFill>
                <a:effectLst/>
              </a:rPr>
              <a:t>“</a:t>
            </a:r>
          </a:p>
        </p:txBody>
      </p:sp>
      <p:sp>
        <p:nvSpPr>
          <p:cNvPr id="12" name="TextBox 11"/>
          <p:cNvSpPr txBox="1"/>
          <p:nvPr/>
        </p:nvSpPr>
        <p:spPr>
          <a:xfrm>
            <a:off x="15428118" y="4152902"/>
            <a:ext cx="914400" cy="877164"/>
          </a:xfrm>
          <a:prstGeom prst="rect">
            <a:avLst/>
          </a:prstGeom>
        </p:spPr>
        <p:txBody>
          <a:bodyPr vert="horz" lIns="137160" tIns="68580" rIns="137160" bIns="68580" rtlCol="0" anchor="ctr">
            <a:noAutofit/>
          </a:bodyPr>
          <a:lstStyle/>
          <a:p>
            <a:pPr lvl="0" algn="r"/>
            <a:r>
              <a:rPr lang="en-US" sz="12000" dirty="0">
                <a:solidFill>
                  <a:schemeClr val="tx1"/>
                </a:solidFill>
                <a:effectLst/>
              </a:rPr>
              <a:t>”</a:t>
            </a:r>
          </a:p>
        </p:txBody>
      </p:sp>
    </p:spTree>
    <p:extLst>
      <p:ext uri="{BB962C8B-B14F-4D97-AF65-F5344CB8AC3E}">
        <p14:creationId xmlns:p14="http://schemas.microsoft.com/office/powerpoint/2010/main" val="2901829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26320" y="1028700"/>
            <a:ext cx="15087600" cy="41148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026318" y="5892801"/>
            <a:ext cx="12801600" cy="1257300"/>
          </a:xfrm>
        </p:spPr>
        <p:txBody>
          <a:bodyPr vert="horz" lIns="91440" tIns="45720" rIns="91440" bIns="45720" rtlCol="0" anchor="b">
            <a:normAutofit/>
          </a:bodyPr>
          <a:lstStyle>
            <a:lvl1pPr>
              <a:buNone/>
              <a:defRPr lang="en-US" sz="36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026317" y="7150098"/>
            <a:ext cx="12801602" cy="1841501"/>
          </a:xfrm>
        </p:spPr>
        <p:txBody>
          <a:bodyPr anchor="t">
            <a:normAutofit/>
          </a:bodyPr>
          <a:lstStyle>
            <a:lvl1pPr marL="0" indent="0" algn="l">
              <a:buNone/>
              <a:defRPr sz="27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A5C7E8-3986-4AB7-8BF8-FB9626A0936D}" type="datetimeFigureOut">
              <a:rPr lang="hr-HR" smtClean="0"/>
              <a:t>9.9.2020.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5BDD616-5C6C-4598-9659-E8094A9DC545}" type="slidenum">
              <a:rPr lang="hr-HR" smtClean="0"/>
              <a:t>‹#›</a:t>
            </a:fld>
            <a:endParaRPr lang="hr-HR"/>
          </a:p>
        </p:txBody>
      </p:sp>
    </p:spTree>
    <p:extLst>
      <p:ext uri="{BB962C8B-B14F-4D97-AF65-F5344CB8AC3E}">
        <p14:creationId xmlns:p14="http://schemas.microsoft.com/office/powerpoint/2010/main" val="322850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A5C7E8-3986-4AB7-8BF8-FB9626A0936D}" type="datetimeFigureOut">
              <a:rPr lang="hr-HR" smtClean="0"/>
              <a:t>9.9.2020.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5BDD616-5C6C-4598-9659-E8094A9DC545}" type="slidenum">
              <a:rPr lang="hr-HR" smtClean="0"/>
              <a:t>‹#›</a:t>
            </a:fld>
            <a:endParaRPr lang="hr-HR"/>
          </a:p>
        </p:txBody>
      </p:sp>
    </p:spTree>
    <p:extLst>
      <p:ext uri="{BB962C8B-B14F-4D97-AF65-F5344CB8AC3E}">
        <p14:creationId xmlns:p14="http://schemas.microsoft.com/office/powerpoint/2010/main" val="606571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27818" y="1028700"/>
            <a:ext cx="3086100" cy="685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1028700"/>
            <a:ext cx="11734800" cy="79629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A5C7E8-3986-4AB7-8BF8-FB9626A0936D}" type="datetimeFigureOut">
              <a:rPr lang="hr-HR" smtClean="0"/>
              <a:t>9.9.2020.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5BDD616-5C6C-4598-9659-E8094A9DC545}" type="slidenum">
              <a:rPr lang="hr-HR" smtClean="0"/>
              <a:t>‹#›</a:t>
            </a:fld>
            <a:endParaRPr lang="hr-HR"/>
          </a:p>
        </p:txBody>
      </p:sp>
    </p:spTree>
    <p:extLst>
      <p:ext uri="{BB962C8B-B14F-4D97-AF65-F5344CB8AC3E}">
        <p14:creationId xmlns:p14="http://schemas.microsoft.com/office/powerpoint/2010/main" val="1427402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A5C7E8-3986-4AB7-8BF8-FB9626A0936D}" type="datetimeFigureOut">
              <a:rPr lang="hr-HR" smtClean="0"/>
              <a:t>9.9.2020.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5BDD616-5C6C-4598-9659-E8094A9DC545}" type="slidenum">
              <a:rPr lang="hr-HR" smtClean="0"/>
              <a:t>‹#›</a:t>
            </a:fld>
            <a:endParaRPr lang="hr-HR"/>
          </a:p>
        </p:txBody>
      </p:sp>
    </p:spTree>
    <p:extLst>
      <p:ext uri="{BB962C8B-B14F-4D97-AF65-F5344CB8AC3E}">
        <p14:creationId xmlns:p14="http://schemas.microsoft.com/office/powerpoint/2010/main" val="677319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6317" y="3009900"/>
            <a:ext cx="12801602" cy="3422400"/>
          </a:xfrm>
        </p:spPr>
        <p:txBody>
          <a:bodyPr anchor="b">
            <a:normAutofit/>
          </a:bodyPr>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26320" y="6743700"/>
            <a:ext cx="12801600" cy="2247900"/>
          </a:xfrm>
        </p:spPr>
        <p:txBody>
          <a:bodyPr anchor="t">
            <a:normAutofit/>
          </a:bodyPr>
          <a:lstStyle>
            <a:lvl1pPr marL="0" indent="0" algn="l">
              <a:buNone/>
              <a:defRPr sz="27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A5C7E8-3986-4AB7-8BF8-FB9626A0936D}" type="datetimeFigureOut">
              <a:rPr lang="hr-HR" smtClean="0"/>
              <a:t>9.9.2020.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5BDD616-5C6C-4598-9659-E8094A9DC545}" type="slidenum">
              <a:rPr lang="hr-HR" smtClean="0"/>
              <a:t>‹#›</a:t>
            </a:fld>
            <a:endParaRPr lang="hr-HR"/>
          </a:p>
        </p:txBody>
      </p:sp>
    </p:spTree>
    <p:extLst>
      <p:ext uri="{BB962C8B-B14F-4D97-AF65-F5344CB8AC3E}">
        <p14:creationId xmlns:p14="http://schemas.microsoft.com/office/powerpoint/2010/main" val="2076896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6317" y="1028701"/>
            <a:ext cx="7406483" cy="54229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712200" y="1028702"/>
            <a:ext cx="7401719" cy="542289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A5C7E8-3986-4AB7-8BF8-FB9626A0936D}" type="datetimeFigureOut">
              <a:rPr lang="hr-HR" smtClean="0"/>
              <a:t>9.9.2020.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45BDD616-5C6C-4598-9659-E8094A9DC545}" type="slidenum">
              <a:rPr lang="hr-HR" smtClean="0"/>
              <a:t>‹#›</a:t>
            </a:fld>
            <a:endParaRPr lang="hr-HR"/>
          </a:p>
        </p:txBody>
      </p:sp>
    </p:spTree>
    <p:extLst>
      <p:ext uri="{BB962C8B-B14F-4D97-AF65-F5344CB8AC3E}">
        <p14:creationId xmlns:p14="http://schemas.microsoft.com/office/powerpoint/2010/main" val="1814690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58121" y="1028700"/>
            <a:ext cx="6974681" cy="864393"/>
          </a:xfrm>
        </p:spPr>
        <p:txBody>
          <a:bodyPr anchor="b">
            <a:noAutofit/>
          </a:bodyPr>
          <a:lstStyle>
            <a:lvl1pPr marL="0" indent="0">
              <a:buNone/>
              <a:defRPr sz="42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1026317" y="1905794"/>
            <a:ext cx="7406483" cy="4545807"/>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9118599" y="1028700"/>
            <a:ext cx="6997701" cy="864393"/>
          </a:xfrm>
        </p:spPr>
        <p:txBody>
          <a:bodyPr anchor="b">
            <a:noAutofit/>
          </a:bodyPr>
          <a:lstStyle>
            <a:lvl1pPr marL="0" indent="0">
              <a:buNone/>
              <a:defRPr sz="42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8709818" y="1893093"/>
            <a:ext cx="7393782" cy="4545807"/>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A5C7E8-3986-4AB7-8BF8-FB9626A0936D}" type="datetimeFigureOut">
              <a:rPr lang="hr-HR" smtClean="0"/>
              <a:t>9.9.2020.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45BDD616-5C6C-4598-9659-E8094A9DC545}" type="slidenum">
              <a:rPr lang="hr-HR" smtClean="0"/>
              <a:t>‹#›</a:t>
            </a:fld>
            <a:endParaRPr lang="hr-HR"/>
          </a:p>
        </p:txBody>
      </p:sp>
    </p:spTree>
    <p:extLst>
      <p:ext uri="{BB962C8B-B14F-4D97-AF65-F5344CB8AC3E}">
        <p14:creationId xmlns:p14="http://schemas.microsoft.com/office/powerpoint/2010/main" val="1889611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A5C7E8-3986-4AB7-8BF8-FB9626A0936D}" type="datetimeFigureOut">
              <a:rPr lang="hr-HR" smtClean="0"/>
              <a:t>9.9.2020.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45BDD616-5C6C-4598-9659-E8094A9DC545}" type="slidenum">
              <a:rPr lang="hr-HR" smtClean="0"/>
              <a:t>‹#›</a:t>
            </a:fld>
            <a:endParaRPr lang="hr-HR"/>
          </a:p>
        </p:txBody>
      </p:sp>
    </p:spTree>
    <p:extLst>
      <p:ext uri="{BB962C8B-B14F-4D97-AF65-F5344CB8AC3E}">
        <p14:creationId xmlns:p14="http://schemas.microsoft.com/office/powerpoint/2010/main" val="130106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A5C7E8-3986-4AB7-8BF8-FB9626A0936D}" type="datetimeFigureOut">
              <a:rPr lang="hr-HR" smtClean="0"/>
              <a:t>9.9.2020.</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45BDD616-5C6C-4598-9659-E8094A9DC545}" type="slidenum">
              <a:rPr lang="hr-HR" smtClean="0"/>
              <a:t>‹#›</a:t>
            </a:fld>
            <a:endParaRPr lang="hr-HR"/>
          </a:p>
        </p:txBody>
      </p:sp>
    </p:spTree>
    <p:extLst>
      <p:ext uri="{BB962C8B-B14F-4D97-AF65-F5344CB8AC3E}">
        <p14:creationId xmlns:p14="http://schemas.microsoft.com/office/powerpoint/2010/main" val="2892589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27518" y="1028700"/>
            <a:ext cx="5486400" cy="2057400"/>
          </a:xfrm>
        </p:spPr>
        <p:txBody>
          <a:bodyPr anchor="b">
            <a:normAutofit/>
          </a:bodyPr>
          <a:lstStyle>
            <a:lvl1pPr algn="l">
              <a:defRPr sz="3600" b="0"/>
            </a:lvl1pPr>
          </a:lstStyle>
          <a:p>
            <a:r>
              <a:rPr lang="en-US" smtClean="0"/>
              <a:t>Click to edit Master title style</a:t>
            </a:r>
            <a:endParaRPr lang="en-US" dirty="0"/>
          </a:p>
        </p:txBody>
      </p:sp>
      <p:sp>
        <p:nvSpPr>
          <p:cNvPr id="3" name="Content Placeholder 2"/>
          <p:cNvSpPr>
            <a:spLocks noGrp="1"/>
          </p:cNvSpPr>
          <p:nvPr>
            <p:ph idx="1"/>
          </p:nvPr>
        </p:nvSpPr>
        <p:spPr>
          <a:xfrm>
            <a:off x="1026318" y="1028700"/>
            <a:ext cx="8915402" cy="79629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627518" y="3314699"/>
            <a:ext cx="5486400" cy="3136901"/>
          </a:xfrm>
        </p:spPr>
        <p:txBody>
          <a:bodyPr anchor="t">
            <a:normAutofit/>
          </a:bodyPr>
          <a:lstStyle>
            <a:lvl1pPr marL="0" indent="0">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A5C7E8-3986-4AB7-8BF8-FB9626A0936D}" type="datetimeFigureOut">
              <a:rPr lang="hr-HR" smtClean="0"/>
              <a:t>9.9.2020.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45BDD616-5C6C-4598-9659-E8094A9DC545}" type="slidenum">
              <a:rPr lang="hr-HR" smtClean="0"/>
              <a:t>‹#›</a:t>
            </a:fld>
            <a:endParaRPr lang="hr-HR"/>
          </a:p>
        </p:txBody>
      </p:sp>
    </p:spTree>
    <p:extLst>
      <p:ext uri="{BB962C8B-B14F-4D97-AF65-F5344CB8AC3E}">
        <p14:creationId xmlns:p14="http://schemas.microsoft.com/office/powerpoint/2010/main" val="3384686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4218" y="2171700"/>
            <a:ext cx="9029700" cy="1714500"/>
          </a:xfrm>
        </p:spPr>
        <p:txBody>
          <a:bodyPr anchor="b">
            <a:normAutofit/>
          </a:bodyPr>
          <a:lstStyle>
            <a:lvl1pPr algn="l">
              <a:defRPr sz="42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1483518" y="1371600"/>
            <a:ext cx="4921461" cy="6858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smtClean="0"/>
              <a:t>Click icon to add picture</a:t>
            </a:r>
            <a:endParaRPr lang="en-US" dirty="0"/>
          </a:p>
        </p:txBody>
      </p:sp>
      <p:sp>
        <p:nvSpPr>
          <p:cNvPr id="4" name="Text Placeholder 3"/>
          <p:cNvSpPr>
            <a:spLocks noGrp="1"/>
          </p:cNvSpPr>
          <p:nvPr>
            <p:ph type="body" sz="half" idx="2"/>
          </p:nvPr>
        </p:nvSpPr>
        <p:spPr>
          <a:xfrm>
            <a:off x="7084218" y="4165600"/>
            <a:ext cx="9032082" cy="3073400"/>
          </a:xfrm>
        </p:spPr>
        <p:txBody>
          <a:bodyPr anchor="t">
            <a:normAutofit/>
          </a:bodyPr>
          <a:lstStyle>
            <a:lvl1pPr marL="0" indent="0">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A5C7E8-3986-4AB7-8BF8-FB9626A0936D}" type="datetimeFigureOut">
              <a:rPr lang="hr-HR" smtClean="0"/>
              <a:t>9.9.2020.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45BDD616-5C6C-4598-9659-E8094A9DC545}" type="slidenum">
              <a:rPr lang="hr-HR" smtClean="0"/>
              <a:t>‹#›</a:t>
            </a:fld>
            <a:endParaRPr lang="hr-HR"/>
          </a:p>
        </p:txBody>
      </p:sp>
    </p:spTree>
    <p:extLst>
      <p:ext uri="{BB962C8B-B14F-4D97-AF65-F5344CB8AC3E}">
        <p14:creationId xmlns:p14="http://schemas.microsoft.com/office/powerpoint/2010/main" val="4146931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13810454" y="4445000"/>
            <a:ext cx="4472787" cy="4813301"/>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1026318" y="6730998"/>
            <a:ext cx="12801600" cy="2260601"/>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6318" y="1028701"/>
            <a:ext cx="12801600" cy="54229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4856618" y="9258301"/>
            <a:ext cx="2400300" cy="547688"/>
          </a:xfrm>
          <a:prstGeom prst="rect">
            <a:avLst/>
          </a:prstGeom>
        </p:spPr>
        <p:txBody>
          <a:bodyPr vert="horz" lIns="91440" tIns="45720" rIns="91440" bIns="45720" rtlCol="0" anchor="t"/>
          <a:lstStyle>
            <a:lvl1pPr algn="r">
              <a:defRPr sz="1500" b="0" i="0">
                <a:solidFill>
                  <a:schemeClr val="bg2">
                    <a:lumMod val="50000"/>
                  </a:schemeClr>
                </a:solidFill>
                <a:effectLst/>
                <a:latin typeface="+mn-lt"/>
              </a:defRPr>
            </a:lvl1pPr>
          </a:lstStyle>
          <a:p>
            <a:fld id="{D4A5C7E8-3986-4AB7-8BF8-FB9626A0936D}" type="datetimeFigureOut">
              <a:rPr lang="hr-HR" smtClean="0"/>
              <a:t>9.9.2020.</a:t>
            </a:fld>
            <a:endParaRPr lang="hr-HR"/>
          </a:p>
        </p:txBody>
      </p:sp>
      <p:sp>
        <p:nvSpPr>
          <p:cNvPr id="5" name="Footer Placeholder 4"/>
          <p:cNvSpPr>
            <a:spLocks noGrp="1"/>
          </p:cNvSpPr>
          <p:nvPr>
            <p:ph type="ftr" sz="quarter" idx="3"/>
          </p:nvPr>
        </p:nvSpPr>
        <p:spPr>
          <a:xfrm>
            <a:off x="1026318" y="9258301"/>
            <a:ext cx="11315700" cy="547688"/>
          </a:xfrm>
          <a:prstGeom prst="rect">
            <a:avLst/>
          </a:prstGeom>
        </p:spPr>
        <p:txBody>
          <a:bodyPr vert="horz" lIns="91440" tIns="45720" rIns="91440" bIns="45720" rtlCol="0" anchor="t"/>
          <a:lstStyle>
            <a:lvl1pPr algn="l">
              <a:defRPr sz="1500" b="0" i="0">
                <a:solidFill>
                  <a:schemeClr val="bg2">
                    <a:lumMod val="50000"/>
                  </a:schemeClr>
                </a:solidFill>
                <a:effectLst/>
                <a:latin typeface="+mn-lt"/>
              </a:defRPr>
            </a:lvl1pPr>
          </a:lstStyle>
          <a:p>
            <a:endParaRPr lang="hr-HR"/>
          </a:p>
        </p:txBody>
      </p:sp>
      <p:sp>
        <p:nvSpPr>
          <p:cNvPr id="6" name="Slide Number Placeholder 5"/>
          <p:cNvSpPr>
            <a:spLocks noGrp="1"/>
          </p:cNvSpPr>
          <p:nvPr>
            <p:ph type="sldNum" sz="quarter" idx="4"/>
          </p:nvPr>
        </p:nvSpPr>
        <p:spPr>
          <a:xfrm>
            <a:off x="15544801" y="8367713"/>
            <a:ext cx="1713368" cy="1004888"/>
          </a:xfrm>
          <a:prstGeom prst="rect">
            <a:avLst/>
          </a:prstGeom>
        </p:spPr>
        <p:txBody>
          <a:bodyPr vert="horz" lIns="91440" tIns="45720" rIns="91440" bIns="45720" rtlCol="0" anchor="b"/>
          <a:lstStyle>
            <a:lvl1pPr algn="r">
              <a:defRPr sz="4800" b="0" i="0">
                <a:solidFill>
                  <a:schemeClr val="bg2">
                    <a:lumMod val="50000"/>
                  </a:schemeClr>
                </a:solidFill>
                <a:effectLst/>
                <a:latin typeface="+mn-lt"/>
              </a:defRPr>
            </a:lvl1pPr>
          </a:lstStyle>
          <a:p>
            <a:fld id="{45BDD616-5C6C-4598-9659-E8094A9DC545}" type="slidenum">
              <a:rPr lang="hr-HR" smtClean="0"/>
              <a:t>‹#›</a:t>
            </a:fld>
            <a:endParaRPr lang="hr-HR"/>
          </a:p>
        </p:txBody>
      </p:sp>
    </p:spTree>
    <p:extLst>
      <p:ext uri="{BB962C8B-B14F-4D97-AF65-F5344CB8AC3E}">
        <p14:creationId xmlns:p14="http://schemas.microsoft.com/office/powerpoint/2010/main" val="2434352622"/>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685800" rtl="0" eaLnBrk="1" latinLnBrk="0" hangingPunct="1">
        <a:spcBef>
          <a:spcPct val="0"/>
        </a:spcBef>
        <a:buNone/>
        <a:defRPr sz="5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28625" indent="-428625" algn="l" defTabSz="685800" rtl="0" eaLnBrk="1" latinLnBrk="0" hangingPunct="1">
        <a:spcBef>
          <a:spcPct val="20000"/>
        </a:spcBef>
        <a:spcAft>
          <a:spcPts val="900"/>
        </a:spcAft>
        <a:buClr>
          <a:schemeClr val="tx1"/>
        </a:buClr>
        <a:buSzPct val="80000"/>
        <a:buFont typeface="Wingdings 3" panose="05040102010807070707" pitchFamily="18" charset="2"/>
        <a:buChar char=""/>
        <a:defRPr sz="3000" kern="1200" cap="none">
          <a:solidFill>
            <a:schemeClr val="bg2">
              <a:lumMod val="75000"/>
            </a:schemeClr>
          </a:solidFill>
          <a:effectLst/>
          <a:latin typeface="+mn-lt"/>
          <a:ea typeface="+mn-ea"/>
          <a:cs typeface="+mn-cs"/>
        </a:defRPr>
      </a:lvl1pPr>
      <a:lvl2pPr marL="1114425" indent="-428625" algn="l" defTabSz="685800" rtl="0" eaLnBrk="1" latinLnBrk="0" hangingPunct="1">
        <a:spcBef>
          <a:spcPct val="20000"/>
        </a:spcBef>
        <a:spcAft>
          <a:spcPts val="900"/>
        </a:spcAft>
        <a:buClr>
          <a:schemeClr val="tx1"/>
        </a:buClr>
        <a:buSzPct val="80000"/>
        <a:buFont typeface="Wingdings 3" panose="05040102010807070707" pitchFamily="18" charset="2"/>
        <a:buChar char=""/>
        <a:defRPr sz="2700" kern="1200" cap="none">
          <a:solidFill>
            <a:schemeClr val="bg2">
              <a:lumMod val="75000"/>
            </a:schemeClr>
          </a:solidFill>
          <a:effectLst/>
          <a:latin typeface="+mn-lt"/>
          <a:ea typeface="+mn-ea"/>
          <a:cs typeface="+mn-cs"/>
        </a:defRPr>
      </a:lvl2pPr>
      <a:lvl3pPr marL="1800225" indent="-428625" algn="l" defTabSz="685800" rtl="0" eaLnBrk="1" latinLnBrk="0" hangingPunct="1">
        <a:spcBef>
          <a:spcPct val="20000"/>
        </a:spcBef>
        <a:spcAft>
          <a:spcPts val="900"/>
        </a:spcAft>
        <a:buClr>
          <a:schemeClr val="tx1"/>
        </a:buClr>
        <a:buSzPct val="80000"/>
        <a:buFont typeface="Wingdings 3" panose="05040102010807070707" pitchFamily="18" charset="2"/>
        <a:buChar char=""/>
        <a:defRPr sz="2400" kern="1200" cap="none">
          <a:solidFill>
            <a:schemeClr val="bg2">
              <a:lumMod val="75000"/>
            </a:schemeClr>
          </a:solidFill>
          <a:effectLst/>
          <a:latin typeface="+mn-lt"/>
          <a:ea typeface="+mn-ea"/>
          <a:cs typeface="+mn-cs"/>
        </a:defRPr>
      </a:lvl3pPr>
      <a:lvl4pPr marL="2314575" indent="-257175"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4pPr>
      <a:lvl5pPr marL="3000375" indent="-257175"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5pPr>
      <a:lvl6pPr marL="37719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6pPr>
      <a:lvl7pPr marL="44577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7pPr>
      <a:lvl8pPr marL="51435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8pPr>
      <a:lvl9pPr marL="58293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90AE86C2-B2A4-4A23-9288-AF589CE7307F}"/>
              </a:ext>
            </a:extLst>
          </p:cNvPr>
          <p:cNvSpPr>
            <a:spLocks noGrp="1"/>
          </p:cNvSpPr>
          <p:nvPr>
            <p:ph type="title"/>
          </p:nvPr>
        </p:nvSpPr>
        <p:spPr>
          <a:xfrm>
            <a:off x="1297858" y="167273"/>
            <a:ext cx="15732842" cy="973394"/>
          </a:xfrm>
        </p:spPr>
        <p:txBody>
          <a:bodyPr>
            <a:normAutofit fontScale="90000"/>
          </a:bodyPr>
          <a:lstStyle/>
          <a:p>
            <a:pPr algn="ctr"/>
            <a:r>
              <a:rPr lang="hr-HR" sz="4200" b="1" dirty="0">
                <a:solidFill>
                  <a:srgbClr val="000000"/>
                </a:solidFill>
                <a:latin typeface="Arial" panose="020B0604020202020204" pitchFamily="34" charset="0"/>
              </a:rPr>
              <a:t/>
            </a:r>
            <a:br>
              <a:rPr lang="hr-HR" sz="4200" b="1" dirty="0">
                <a:solidFill>
                  <a:srgbClr val="000000"/>
                </a:solidFill>
                <a:latin typeface="Arial" panose="020B0604020202020204" pitchFamily="34" charset="0"/>
              </a:rPr>
            </a:br>
            <a:r>
              <a:rPr lang="hr-HR" sz="4200" b="1" dirty="0">
                <a:solidFill>
                  <a:srgbClr val="000000"/>
                </a:solidFill>
                <a:latin typeface="Arial" panose="020B0604020202020204" pitchFamily="34" charset="0"/>
              </a:rPr>
              <a:t/>
            </a:r>
            <a:br>
              <a:rPr lang="hr-HR" sz="4200" b="1" dirty="0">
                <a:solidFill>
                  <a:srgbClr val="000000"/>
                </a:solidFill>
                <a:latin typeface="Arial" panose="020B0604020202020204" pitchFamily="34" charset="0"/>
              </a:rPr>
            </a:br>
            <a:r>
              <a:rPr lang="hr-HR" sz="4200" b="1" dirty="0">
                <a:solidFill>
                  <a:srgbClr val="000000"/>
                </a:solidFill>
                <a:latin typeface="Arial" panose="020B0604020202020204" pitchFamily="34" charset="0"/>
              </a:rPr>
              <a:t/>
            </a:r>
            <a:br>
              <a:rPr lang="hr-HR" sz="4200" b="1" dirty="0">
                <a:solidFill>
                  <a:srgbClr val="000000"/>
                </a:solidFill>
                <a:latin typeface="Arial" panose="020B0604020202020204" pitchFamily="34" charset="0"/>
              </a:rPr>
            </a:br>
            <a:r>
              <a:rPr lang="en-US" sz="4500" b="1" cap="none" dirty="0" smtClean="0">
                <a:solidFill>
                  <a:schemeClr val="accent6">
                    <a:lumMod val="75000"/>
                  </a:schemeClr>
                </a:solidFill>
                <a:latin typeface="Arial" panose="020B0604020202020204" pitchFamily="34" charset="0"/>
              </a:rPr>
              <a:t>CHALLENGES IN THIRD LINE TREATMENT OF SARCOIDOSIS</a:t>
            </a:r>
            <a:r>
              <a:rPr lang="hr-HR" sz="4200" b="1" dirty="0" smtClean="0">
                <a:solidFill>
                  <a:srgbClr val="000000"/>
                </a:solidFill>
                <a:latin typeface="Arial" panose="020B0604020202020204" pitchFamily="34" charset="0"/>
              </a:rPr>
              <a:t/>
            </a:r>
            <a:br>
              <a:rPr lang="hr-HR" sz="4200" b="1" dirty="0" smtClean="0">
                <a:solidFill>
                  <a:srgbClr val="000000"/>
                </a:solidFill>
                <a:latin typeface="Arial" panose="020B0604020202020204" pitchFamily="34" charset="0"/>
              </a:rPr>
            </a:br>
            <a:r>
              <a:rPr lang="en-US" sz="1800" cap="none" dirty="0" err="1" smtClean="0">
                <a:solidFill>
                  <a:schemeClr val="bg1"/>
                </a:solidFill>
                <a:latin typeface="Arial" panose="020B0604020202020204" pitchFamily="34" charset="0"/>
                <a:cs typeface="Arial" panose="020B0604020202020204" pitchFamily="34" charset="0"/>
              </a:rPr>
              <a:t>Čorak</a:t>
            </a:r>
            <a:r>
              <a:rPr lang="en-US" sz="1800" cap="none" dirty="0" smtClean="0">
                <a:solidFill>
                  <a:schemeClr val="bg1"/>
                </a:solidFill>
                <a:latin typeface="Arial" panose="020B0604020202020204" pitchFamily="34" charset="0"/>
                <a:cs typeface="Arial" panose="020B0604020202020204" pitchFamily="34" charset="0"/>
              </a:rPr>
              <a:t> </a:t>
            </a:r>
            <a:r>
              <a:rPr lang="en-US" sz="1800" cap="none" dirty="0">
                <a:solidFill>
                  <a:schemeClr val="bg1"/>
                </a:solidFill>
                <a:latin typeface="Arial" panose="020B0604020202020204" pitchFamily="34" charset="0"/>
                <a:cs typeface="Arial" panose="020B0604020202020204" pitchFamily="34" charset="0"/>
              </a:rPr>
              <a:t>L., </a:t>
            </a:r>
            <a:r>
              <a:rPr lang="en-US" sz="1800" cap="none" dirty="0" err="1">
                <a:solidFill>
                  <a:schemeClr val="bg1"/>
                </a:solidFill>
                <a:latin typeface="Arial" panose="020B0604020202020204" pitchFamily="34" charset="0"/>
                <a:cs typeface="Arial" panose="020B0604020202020204" pitchFamily="34" charset="0"/>
              </a:rPr>
              <a:t>Džubur</a:t>
            </a:r>
            <a:r>
              <a:rPr lang="en-US" sz="1800" cap="none" dirty="0">
                <a:solidFill>
                  <a:schemeClr val="bg1"/>
                </a:solidFill>
                <a:latin typeface="Arial" panose="020B0604020202020204" pitchFamily="34" charset="0"/>
                <a:cs typeface="Arial" panose="020B0604020202020204" pitchFamily="34" charset="0"/>
              </a:rPr>
              <a:t> F., </a:t>
            </a:r>
            <a:r>
              <a:rPr lang="en-US" sz="1800" cap="none" dirty="0" err="1">
                <a:solidFill>
                  <a:schemeClr val="bg1"/>
                </a:solidFill>
                <a:latin typeface="Arial" panose="020B0604020202020204" pitchFamily="34" charset="0"/>
                <a:cs typeface="Arial" panose="020B0604020202020204" pitchFamily="34" charset="0"/>
              </a:rPr>
              <a:t>Janković</a:t>
            </a:r>
            <a:r>
              <a:rPr lang="en-US" sz="1800" cap="none" dirty="0">
                <a:solidFill>
                  <a:schemeClr val="bg1"/>
                </a:solidFill>
                <a:latin typeface="Arial" panose="020B0604020202020204" pitchFamily="34" charset="0"/>
                <a:cs typeface="Arial" panose="020B0604020202020204" pitchFamily="34" charset="0"/>
              </a:rPr>
              <a:t> </a:t>
            </a:r>
            <a:r>
              <a:rPr lang="en-US" sz="1800" cap="none" dirty="0" err="1">
                <a:solidFill>
                  <a:schemeClr val="bg1"/>
                </a:solidFill>
                <a:latin typeface="Arial" panose="020B0604020202020204" pitchFamily="34" charset="0"/>
                <a:cs typeface="Arial" panose="020B0604020202020204" pitchFamily="34" charset="0"/>
              </a:rPr>
              <a:t>Makek</a:t>
            </a:r>
            <a:r>
              <a:rPr lang="en-US" sz="1800" cap="none" dirty="0">
                <a:solidFill>
                  <a:schemeClr val="bg1"/>
                </a:solidFill>
                <a:latin typeface="Arial" panose="020B0604020202020204" pitchFamily="34" charset="0"/>
                <a:cs typeface="Arial" panose="020B0604020202020204" pitchFamily="34" charset="0"/>
              </a:rPr>
              <a:t> M., </a:t>
            </a:r>
            <a:r>
              <a:rPr lang="en-US" sz="1800" cap="none" dirty="0" err="1">
                <a:solidFill>
                  <a:schemeClr val="bg1"/>
                </a:solidFill>
                <a:latin typeface="Arial" panose="020B0604020202020204" pitchFamily="34" charset="0"/>
                <a:cs typeface="Arial" panose="020B0604020202020204" pitchFamily="34" charset="0"/>
              </a:rPr>
              <a:t>Krpina</a:t>
            </a:r>
            <a:r>
              <a:rPr lang="en-US" sz="1800" cap="none" dirty="0">
                <a:solidFill>
                  <a:schemeClr val="bg1"/>
                </a:solidFill>
                <a:latin typeface="Arial" panose="020B0604020202020204" pitchFamily="34" charset="0"/>
                <a:cs typeface="Arial" panose="020B0604020202020204" pitchFamily="34" charset="0"/>
              </a:rPr>
              <a:t> K., </a:t>
            </a:r>
            <a:r>
              <a:rPr lang="en-US" sz="1800" cap="none" dirty="0" err="1">
                <a:solidFill>
                  <a:schemeClr val="bg1"/>
                </a:solidFill>
                <a:latin typeface="Arial" panose="020B0604020202020204" pitchFamily="34" charset="0"/>
                <a:cs typeface="Arial" panose="020B0604020202020204" pitchFamily="34" charset="0"/>
              </a:rPr>
              <a:t>Lovrić</a:t>
            </a:r>
            <a:r>
              <a:rPr lang="en-US" sz="1800" cap="none" dirty="0">
                <a:solidFill>
                  <a:schemeClr val="bg1"/>
                </a:solidFill>
                <a:latin typeface="Arial" panose="020B0604020202020204" pitchFamily="34" charset="0"/>
                <a:cs typeface="Arial" panose="020B0604020202020204" pitchFamily="34" charset="0"/>
              </a:rPr>
              <a:t> T., </a:t>
            </a:r>
            <a:r>
              <a:rPr lang="en-US" sz="1800" cap="none" dirty="0" err="1">
                <a:solidFill>
                  <a:schemeClr val="bg1"/>
                </a:solidFill>
                <a:latin typeface="Arial" panose="020B0604020202020204" pitchFamily="34" charset="0"/>
                <a:cs typeface="Arial" panose="020B0604020202020204" pitchFamily="34" charset="0"/>
              </a:rPr>
              <a:t>Mihelčić</a:t>
            </a:r>
            <a:r>
              <a:rPr lang="en-US" sz="1800" cap="none" dirty="0">
                <a:solidFill>
                  <a:schemeClr val="bg1"/>
                </a:solidFill>
                <a:latin typeface="Arial" panose="020B0604020202020204" pitchFamily="34" charset="0"/>
                <a:cs typeface="Arial" panose="020B0604020202020204" pitchFamily="34" charset="0"/>
              </a:rPr>
              <a:t> Korte D., </a:t>
            </a:r>
            <a:r>
              <a:rPr lang="en-US" sz="1800" cap="none" dirty="0" err="1">
                <a:solidFill>
                  <a:schemeClr val="bg1"/>
                </a:solidFill>
                <a:latin typeface="Arial" panose="020B0604020202020204" pitchFamily="34" charset="0"/>
                <a:cs typeface="Arial" panose="020B0604020202020204" pitchFamily="34" charset="0"/>
              </a:rPr>
              <a:t>Moćan</a:t>
            </a:r>
            <a:r>
              <a:rPr lang="en-US" sz="1800" cap="none" dirty="0">
                <a:solidFill>
                  <a:schemeClr val="bg1"/>
                </a:solidFill>
                <a:latin typeface="Arial" panose="020B0604020202020204" pitchFamily="34" charset="0"/>
                <a:cs typeface="Arial" panose="020B0604020202020204" pitchFamily="34" charset="0"/>
              </a:rPr>
              <a:t> A., </a:t>
            </a:r>
            <a:r>
              <a:rPr lang="en-US" sz="1800" cap="none" dirty="0" err="1">
                <a:solidFill>
                  <a:schemeClr val="bg1"/>
                </a:solidFill>
                <a:latin typeface="Arial" panose="020B0604020202020204" pitchFamily="34" charset="0"/>
                <a:cs typeface="Arial" panose="020B0604020202020204" pitchFamily="34" charset="0"/>
              </a:rPr>
              <a:t>Pavliša</a:t>
            </a:r>
            <a:r>
              <a:rPr lang="en-US" sz="1800" cap="none" dirty="0">
                <a:solidFill>
                  <a:schemeClr val="bg1"/>
                </a:solidFill>
                <a:latin typeface="Arial" panose="020B0604020202020204" pitchFamily="34" charset="0"/>
                <a:cs typeface="Arial" panose="020B0604020202020204" pitchFamily="34" charset="0"/>
              </a:rPr>
              <a:t> G., </a:t>
            </a:r>
            <a:r>
              <a:rPr lang="en-US" sz="1800" cap="none" dirty="0" err="1">
                <a:solidFill>
                  <a:schemeClr val="bg1"/>
                </a:solidFill>
                <a:latin typeface="Arial" panose="020B0604020202020204" pitchFamily="34" charset="0"/>
                <a:cs typeface="Arial" panose="020B0604020202020204" pitchFamily="34" charset="0"/>
              </a:rPr>
              <a:t>Pevec</a:t>
            </a:r>
            <a:r>
              <a:rPr lang="en-US" sz="1800" cap="none" dirty="0">
                <a:solidFill>
                  <a:schemeClr val="bg1"/>
                </a:solidFill>
                <a:latin typeface="Arial" panose="020B0604020202020204" pitchFamily="34" charset="0"/>
                <a:cs typeface="Arial" panose="020B0604020202020204" pitchFamily="34" charset="0"/>
              </a:rPr>
              <a:t> M., </a:t>
            </a:r>
            <a:r>
              <a:rPr lang="en-US" sz="1800" cap="none" dirty="0" err="1">
                <a:solidFill>
                  <a:schemeClr val="bg1"/>
                </a:solidFill>
                <a:latin typeface="Arial" panose="020B0604020202020204" pitchFamily="34" charset="0"/>
                <a:cs typeface="Arial" panose="020B0604020202020204" pitchFamily="34" charset="0"/>
              </a:rPr>
              <a:t>Puretić</a:t>
            </a:r>
            <a:r>
              <a:rPr lang="en-US" sz="1800" cap="none" dirty="0">
                <a:solidFill>
                  <a:schemeClr val="bg1"/>
                </a:solidFill>
                <a:latin typeface="Arial" panose="020B0604020202020204" pitchFamily="34" charset="0"/>
                <a:cs typeface="Arial" panose="020B0604020202020204" pitchFamily="34" charset="0"/>
              </a:rPr>
              <a:t> H., </a:t>
            </a:r>
            <a:r>
              <a:rPr lang="en-US" sz="1800" cap="none" dirty="0" err="1">
                <a:solidFill>
                  <a:schemeClr val="bg1"/>
                </a:solidFill>
                <a:latin typeface="Arial" panose="020B0604020202020204" pitchFamily="34" charset="0"/>
                <a:cs typeface="Arial" panose="020B0604020202020204" pitchFamily="34" charset="0"/>
              </a:rPr>
              <a:t>Samaržija</a:t>
            </a:r>
            <a:r>
              <a:rPr lang="en-US" sz="1800" cap="none" dirty="0">
                <a:solidFill>
                  <a:schemeClr val="bg1"/>
                </a:solidFill>
                <a:latin typeface="Arial" panose="020B0604020202020204" pitchFamily="34" charset="0"/>
                <a:cs typeface="Arial" panose="020B0604020202020204" pitchFamily="34" charset="0"/>
              </a:rPr>
              <a:t> M., </a:t>
            </a:r>
            <a:r>
              <a:rPr lang="en-US" sz="1800" cap="none" dirty="0" err="1">
                <a:solidFill>
                  <a:schemeClr val="bg1"/>
                </a:solidFill>
                <a:latin typeface="Arial" panose="020B0604020202020204" pitchFamily="34" charset="0"/>
                <a:cs typeface="Arial" panose="020B0604020202020204" pitchFamily="34" charset="0"/>
              </a:rPr>
              <a:t>Žuljević</a:t>
            </a:r>
            <a:r>
              <a:rPr lang="en-US" sz="1800" cap="none" dirty="0">
                <a:solidFill>
                  <a:schemeClr val="bg1"/>
                </a:solidFill>
                <a:latin typeface="Arial" panose="020B0604020202020204" pitchFamily="34" charset="0"/>
                <a:cs typeface="Arial" panose="020B0604020202020204" pitchFamily="34" charset="0"/>
              </a:rPr>
              <a:t> E., Hećimović A</a:t>
            </a:r>
            <a:r>
              <a:rPr lang="en-US" sz="1500" i="1" dirty="0">
                <a:solidFill>
                  <a:srgbClr val="000000"/>
                </a:solidFill>
                <a:latin typeface="Arial" panose="020B0604020202020204" pitchFamily="34" charset="0"/>
              </a:rPr>
              <a:t>.</a:t>
            </a:r>
            <a:br>
              <a:rPr lang="en-US" sz="1500" i="1" dirty="0">
                <a:solidFill>
                  <a:srgbClr val="000000"/>
                </a:solidFill>
                <a:latin typeface="Arial" panose="020B0604020202020204" pitchFamily="34" charset="0"/>
              </a:rPr>
            </a:br>
            <a:r>
              <a:rPr lang="en-US" sz="6600" b="1" dirty="0">
                <a:solidFill>
                  <a:srgbClr val="000000"/>
                </a:solidFill>
                <a:latin typeface="Arial" panose="020B0604020202020204" pitchFamily="34" charset="0"/>
              </a:rPr>
              <a:t/>
            </a:r>
            <a:br>
              <a:rPr lang="en-US" sz="6600" b="1" dirty="0">
                <a:solidFill>
                  <a:srgbClr val="000000"/>
                </a:solidFill>
                <a:latin typeface="Arial" panose="020B0604020202020204" pitchFamily="34" charset="0"/>
              </a:rPr>
            </a:br>
            <a:endParaRPr lang="hr-HR" dirty="0"/>
          </a:p>
        </p:txBody>
      </p:sp>
      <p:sp>
        <p:nvSpPr>
          <p:cNvPr id="3" name="Rezervirano mjesto sadržaja 2">
            <a:extLst>
              <a:ext uri="{FF2B5EF4-FFF2-40B4-BE49-F238E27FC236}">
                <a16:creationId xmlns:a16="http://schemas.microsoft.com/office/drawing/2014/main" xmlns="" id="{11D8D671-AA52-4950-8B28-FAF33FD31962}"/>
              </a:ext>
            </a:extLst>
          </p:cNvPr>
          <p:cNvSpPr>
            <a:spLocks noGrp="1"/>
          </p:cNvSpPr>
          <p:nvPr>
            <p:ph idx="1"/>
          </p:nvPr>
        </p:nvSpPr>
        <p:spPr>
          <a:xfrm>
            <a:off x="310456" y="1485799"/>
            <a:ext cx="11672198" cy="6804092"/>
          </a:xfrm>
          <a:solidFill>
            <a:schemeClr val="accent6">
              <a:lumMod val="40000"/>
              <a:lumOff val="60000"/>
            </a:schemeClr>
          </a:solidFill>
        </p:spPr>
        <p:txBody>
          <a:bodyPr>
            <a:noAutofit/>
          </a:bodyPr>
          <a:lstStyle/>
          <a:p>
            <a:pPr marL="0" indent="0" algn="just" fontAlgn="base">
              <a:buNone/>
            </a:pPr>
            <a:r>
              <a:rPr lang="hr-HR" sz="1800" b="1" dirty="0">
                <a:solidFill>
                  <a:schemeClr val="accent6">
                    <a:lumMod val="75000"/>
                  </a:schemeClr>
                </a:solidFill>
                <a:latin typeface="Arial" panose="020B0604020202020204" pitchFamily="34" charset="0"/>
                <a:cs typeface="Arial" panose="020B0604020202020204" pitchFamily="34" charset="0"/>
              </a:rPr>
              <a:t>IN</a:t>
            </a:r>
            <a:r>
              <a:rPr lang="en-US" sz="1800" b="1" dirty="0">
                <a:solidFill>
                  <a:schemeClr val="accent6">
                    <a:lumMod val="75000"/>
                  </a:schemeClr>
                </a:solidFill>
                <a:latin typeface="Arial" panose="020B0604020202020204" pitchFamily="34" charset="0"/>
                <a:cs typeface="Arial" panose="020B0604020202020204" pitchFamily="34" charset="0"/>
              </a:rPr>
              <a:t>TRODUCTION: </a:t>
            </a:r>
            <a:r>
              <a:rPr lang="en-US" sz="1800" dirty="0">
                <a:solidFill>
                  <a:srgbClr val="000000"/>
                </a:solidFill>
                <a:latin typeface="Arial" panose="020B0604020202020204" pitchFamily="34" charset="0"/>
                <a:cs typeface="Arial" panose="020B0604020202020204" pitchFamily="34" charset="0"/>
              </a:rPr>
              <a:t>Sarcoidosis is a chronic, systemic disease, characterized by histology finding of  noncaseating granulomas, that typically affects lungs and lymph nodes. Most of the cases resolves spontaneously or responds well to corticosteroids but in some cases disease is refractory to first and second line treatment.</a:t>
            </a:r>
          </a:p>
          <a:p>
            <a:pPr marL="0" indent="0" algn="just" fontAlgn="base">
              <a:buNone/>
            </a:pPr>
            <a:r>
              <a:rPr lang="en-US" sz="1800" b="1" dirty="0">
                <a:solidFill>
                  <a:schemeClr val="accent6">
                    <a:lumMod val="75000"/>
                  </a:schemeClr>
                </a:solidFill>
                <a:latin typeface="Arial" panose="020B0604020202020204" pitchFamily="34" charset="0"/>
                <a:cs typeface="Arial" panose="020B0604020202020204" pitchFamily="34" charset="0"/>
              </a:rPr>
              <a:t>CASE REPORT</a:t>
            </a:r>
            <a:r>
              <a:rPr lang="en-US" sz="1800" dirty="0">
                <a:solidFill>
                  <a:schemeClr val="accent6">
                    <a:lumMod val="75000"/>
                  </a:schemeClr>
                </a:solidFill>
                <a:latin typeface="Arial" panose="020B0604020202020204" pitchFamily="34" charset="0"/>
                <a:cs typeface="Arial" panose="020B0604020202020204" pitchFamily="34" charset="0"/>
              </a:rPr>
              <a:t>: </a:t>
            </a:r>
            <a:r>
              <a:rPr lang="en-US" sz="1800" dirty="0">
                <a:solidFill>
                  <a:srgbClr val="000000"/>
                </a:solidFill>
                <a:latin typeface="Arial" panose="020B0604020202020204" pitchFamily="34" charset="0"/>
                <a:cs typeface="Arial" panose="020B0604020202020204" pitchFamily="34" charset="0"/>
              </a:rPr>
              <a:t>A female patient was diagnosed with pulmonary sarcoidosis (stage three) in 2014 at the age of 61. At first she was treated with corticosteroids but due to the lack of response over the course of one year methotrexate was added as a second</a:t>
            </a:r>
            <a:r>
              <a:rPr lang="hr-HR" sz="1800" dirty="0">
                <a:solidFill>
                  <a:srgbClr val="000000"/>
                </a:solidFill>
                <a:latin typeface="Arial" panose="020B0604020202020204" pitchFamily="34" charset="0"/>
                <a:cs typeface="Arial" panose="020B0604020202020204" pitchFamily="34" charset="0"/>
              </a:rPr>
              <a:t> </a:t>
            </a:r>
            <a:r>
              <a:rPr lang="en-US" sz="1800" dirty="0">
                <a:solidFill>
                  <a:srgbClr val="000000"/>
                </a:solidFill>
                <a:latin typeface="Arial" panose="020B0604020202020204" pitchFamily="34" charset="0"/>
                <a:cs typeface="Arial" panose="020B0604020202020204" pitchFamily="34" charset="0"/>
              </a:rPr>
              <a:t>line</a:t>
            </a:r>
            <a:r>
              <a:rPr lang="hr-HR" sz="1800" dirty="0">
                <a:solidFill>
                  <a:srgbClr val="000000"/>
                </a:solidFill>
                <a:latin typeface="Arial" panose="020B0604020202020204" pitchFamily="34" charset="0"/>
                <a:cs typeface="Arial" panose="020B0604020202020204" pitchFamily="34" charset="0"/>
              </a:rPr>
              <a:t> </a:t>
            </a:r>
            <a:r>
              <a:rPr lang="en-US" sz="1800" dirty="0">
                <a:solidFill>
                  <a:srgbClr val="000000"/>
                </a:solidFill>
                <a:latin typeface="Arial" panose="020B0604020202020204" pitchFamily="34" charset="0"/>
                <a:cs typeface="Arial" panose="020B0604020202020204" pitchFamily="34" charset="0"/>
              </a:rPr>
              <a:t>drug.</a:t>
            </a:r>
            <a:r>
              <a:rPr lang="hr-HR" sz="1800" dirty="0">
                <a:solidFill>
                  <a:srgbClr val="000000"/>
                </a:solidFill>
                <a:latin typeface="Arial" panose="020B0604020202020204" pitchFamily="34" charset="0"/>
                <a:cs typeface="Arial" panose="020B0604020202020204" pitchFamily="34" charset="0"/>
              </a:rPr>
              <a:t> </a:t>
            </a:r>
          </a:p>
          <a:p>
            <a:pPr marL="0" indent="271463" algn="just" fontAlgn="base">
              <a:buNone/>
            </a:pPr>
            <a:r>
              <a:rPr lang="hr-HR" sz="1800" dirty="0">
                <a:solidFill>
                  <a:srgbClr val="000000"/>
                </a:solidFill>
                <a:latin typeface="Arial" panose="020B0604020202020204" pitchFamily="34" charset="0"/>
                <a:cs typeface="Arial" panose="020B0604020202020204" pitchFamily="34" charset="0"/>
              </a:rPr>
              <a:t>P</a:t>
            </a:r>
            <a:r>
              <a:rPr lang="en-US" sz="1800" dirty="0" err="1">
                <a:solidFill>
                  <a:srgbClr val="000000"/>
                </a:solidFill>
                <a:latin typeface="Arial" panose="020B0604020202020204" pitchFamily="34" charset="0"/>
                <a:cs typeface="Arial" panose="020B0604020202020204" pitchFamily="34" charset="0"/>
              </a:rPr>
              <a:t>atient</a:t>
            </a:r>
            <a:r>
              <a:rPr lang="en-US" sz="1800" dirty="0">
                <a:solidFill>
                  <a:srgbClr val="000000"/>
                </a:solidFill>
                <a:latin typeface="Arial" panose="020B0604020202020204" pitchFamily="34" charset="0"/>
                <a:cs typeface="Arial" panose="020B0604020202020204" pitchFamily="34" charset="0"/>
              </a:rPr>
              <a:t> was on this dual treatment until May 2018 and while on therapy she was progressively worsening and in 2017 long term oxygen therapy was indicated because of chronic respiratory insufficiency. In May of 2018 CT scan revealed bilateral progression of interstitial lesions as well as consistent lymphadenopathy. In blood tests there were signs of liver damage but with abdominal ultrasound within normal limits. She was then treated with pulse doses of glucocorticoid therapy (prednisone, started with 100mg per day). In early 2019 she was admitted to our hospital because of deterioration in her respiratory function. At that point she had secondary polycythemia (Hgb 179 g/L) beside elevated liver enzymes. The CT scan showed substantial progression of parenchymal lung lesions, consolidation with air bronchogram and calcified lymph nodes. Liver biopsy was indicated to establish etiology of liver damage and it proved granulomatous inflammation. PET/CT scan showed multiple organ active sarcoidosis that among lungs and lymph nodes also involved liver, spleen and bones. Considering that and the absence of a response to previous treatments the third line immunomodulatory treatment was indicated, TNFα inhibitor infliximab which was added to corticosteroid and methotrexate. Treatment was started in September 2019 and first objective improvement was noted in January 2020 when a control CT scan was performed which showed regression of bilateral infiltrates. Concurrently patient’s dyspnea was reduced; she could endure more physical exertion and at times even oxygen needs were lessened.</a:t>
            </a:r>
            <a:endParaRPr lang="hr-HR" sz="1800" dirty="0">
              <a:solidFill>
                <a:srgbClr val="000000"/>
              </a:solidFill>
              <a:latin typeface="Arial" panose="020B0604020202020204" pitchFamily="34" charset="0"/>
              <a:cs typeface="Arial" panose="020B0604020202020204" pitchFamily="34" charset="0"/>
            </a:endParaRPr>
          </a:p>
        </p:txBody>
      </p:sp>
      <p:sp>
        <p:nvSpPr>
          <p:cNvPr id="7" name="TekstniOkvir 6">
            <a:extLst>
              <a:ext uri="{FF2B5EF4-FFF2-40B4-BE49-F238E27FC236}">
                <a16:creationId xmlns:a16="http://schemas.microsoft.com/office/drawing/2014/main" xmlns="" id="{E5789D45-8D45-4A64-A169-D2BDF54E694C}"/>
              </a:ext>
            </a:extLst>
          </p:cNvPr>
          <p:cNvSpPr txBox="1"/>
          <p:nvPr/>
        </p:nvSpPr>
        <p:spPr>
          <a:xfrm>
            <a:off x="310456" y="8433665"/>
            <a:ext cx="17708525" cy="923330"/>
          </a:xfrm>
          <a:prstGeom prst="rect">
            <a:avLst/>
          </a:prstGeom>
          <a:noFill/>
        </p:spPr>
        <p:txBody>
          <a:bodyPr wrap="square">
            <a:spAutoFit/>
          </a:bodyPr>
          <a:lstStyle/>
          <a:p>
            <a:r>
              <a:rPr lang="en-US" sz="1800" b="1" dirty="0">
                <a:solidFill>
                  <a:schemeClr val="accent6">
                    <a:lumMod val="75000"/>
                  </a:schemeClr>
                </a:solidFill>
                <a:latin typeface="Arial" panose="020B0604020202020204" pitchFamily="34" charset="0"/>
                <a:cs typeface="Arial" panose="020B0604020202020204" pitchFamily="34" charset="0"/>
              </a:rPr>
              <a:t>CONCLUSION: </a:t>
            </a:r>
            <a:r>
              <a:rPr lang="en-US" sz="1800" dirty="0">
                <a:solidFill>
                  <a:schemeClr val="accent6">
                    <a:lumMod val="50000"/>
                  </a:schemeClr>
                </a:solidFill>
                <a:latin typeface="Arial" panose="020B0604020202020204" pitchFamily="34" charset="0"/>
                <a:cs typeface="Arial" panose="020B0604020202020204" pitchFamily="34" charset="0"/>
              </a:rPr>
              <a:t>While corticosteroids and second line immunosuppressant drugs are usually successful in treating sarcoidosis, there are some hardly manageable cases that need our special attention. There is no official third line treatment guidelines for sarcoidosis and infliximab is one of the most often used drugs based on several studies which showed efficacy. Infliximab can be efficient in suppressing symptoms, treating lesions, as well as in reducing needed corticosteroid dosages.</a:t>
            </a:r>
            <a:r>
              <a:rPr lang="hr-HR" sz="1800" baseline="300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1,2</a:t>
            </a:r>
            <a:endParaRPr lang="hr-HR" sz="18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13" name="Slika 12" descr="Slika na kojoj se prikazuje stol, sjedenje, tanjur, krafna&#10;&#10;Opis je automatski generiran">
            <a:extLst>
              <a:ext uri="{FF2B5EF4-FFF2-40B4-BE49-F238E27FC236}">
                <a16:creationId xmlns:a16="http://schemas.microsoft.com/office/drawing/2014/main" xmlns="" id="{8AEA93F4-EE17-4385-9352-509D10704B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3778" y="1485799"/>
            <a:ext cx="2863472" cy="2863472"/>
          </a:xfrm>
          <a:prstGeom prst="rect">
            <a:avLst/>
          </a:prstGeom>
        </p:spPr>
      </p:pic>
      <p:pic>
        <p:nvPicPr>
          <p:cNvPr id="15" name="Slika 14" descr="Slika na kojoj se prikazuje stol, krafna, uštipak, sjedenje&#10;&#10;Opis je automatski generiran">
            <a:extLst>
              <a:ext uri="{FF2B5EF4-FFF2-40B4-BE49-F238E27FC236}">
                <a16:creationId xmlns:a16="http://schemas.microsoft.com/office/drawing/2014/main" xmlns="" id="{C278EF31-8020-4974-8F2F-238E57D895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5509" y="1485799"/>
            <a:ext cx="2863472" cy="2863472"/>
          </a:xfrm>
          <a:prstGeom prst="rect">
            <a:avLst/>
          </a:prstGeom>
        </p:spPr>
      </p:pic>
      <p:sp>
        <p:nvSpPr>
          <p:cNvPr id="16" name="Pravokutnik: zaobljeni kutovi 15">
            <a:extLst>
              <a:ext uri="{FF2B5EF4-FFF2-40B4-BE49-F238E27FC236}">
                <a16:creationId xmlns:a16="http://schemas.microsoft.com/office/drawing/2014/main" xmlns="" id="{332AF4D5-CD1E-4A1A-A31A-C293A148C15A}"/>
              </a:ext>
            </a:extLst>
          </p:cNvPr>
          <p:cNvSpPr/>
          <p:nvPr/>
        </p:nvSpPr>
        <p:spPr>
          <a:xfrm>
            <a:off x="12175208" y="4349270"/>
            <a:ext cx="2852042" cy="644331"/>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25" dirty="0" err="1">
                <a:latin typeface="Arial" panose="020B0604020202020204" pitchFamily="34" charset="0"/>
                <a:cs typeface="Arial" panose="020B0604020202020204" pitchFamily="34" charset="0"/>
              </a:rPr>
              <a:t>Fig</a:t>
            </a:r>
            <a:r>
              <a:rPr lang="hr-HR" sz="1425" dirty="0">
                <a:latin typeface="Arial" panose="020B0604020202020204" pitchFamily="34" charset="0"/>
                <a:cs typeface="Arial" panose="020B0604020202020204" pitchFamily="34" charset="0"/>
              </a:rPr>
              <a:t>. 1. CT </a:t>
            </a:r>
            <a:r>
              <a:rPr lang="hr-HR" sz="1425" dirty="0" err="1">
                <a:latin typeface="Arial" panose="020B0604020202020204" pitchFamily="34" charset="0"/>
                <a:cs typeface="Arial" panose="020B0604020202020204" pitchFamily="34" charset="0"/>
              </a:rPr>
              <a:t>from</a:t>
            </a:r>
            <a:r>
              <a:rPr lang="hr-HR" sz="1425" dirty="0">
                <a:latin typeface="Arial" panose="020B0604020202020204" pitchFamily="34" charset="0"/>
                <a:cs typeface="Arial" panose="020B0604020202020204" pitchFamily="34" charset="0"/>
              </a:rPr>
              <a:t> 02/2019, </a:t>
            </a:r>
            <a:r>
              <a:rPr lang="hr-HR" sz="1425" dirty="0" err="1">
                <a:latin typeface="Arial" panose="020B0604020202020204" pitchFamily="34" charset="0"/>
                <a:cs typeface="Arial" panose="020B0604020202020204" pitchFamily="34" charset="0"/>
              </a:rPr>
              <a:t>while</a:t>
            </a:r>
            <a:r>
              <a:rPr lang="hr-HR" sz="1425" dirty="0">
                <a:latin typeface="Arial" panose="020B0604020202020204" pitchFamily="34" charset="0"/>
                <a:cs typeface="Arial" panose="020B0604020202020204" pitchFamily="34" charset="0"/>
              </a:rPr>
              <a:t> on </a:t>
            </a:r>
            <a:r>
              <a:rPr lang="hr-HR" sz="1425" dirty="0" err="1">
                <a:latin typeface="Arial" panose="020B0604020202020204" pitchFamily="34" charset="0"/>
                <a:cs typeface="Arial" panose="020B0604020202020204" pitchFamily="34" charset="0"/>
              </a:rPr>
              <a:t>glucocorticoid</a:t>
            </a:r>
            <a:r>
              <a:rPr lang="hr-HR" sz="1425" dirty="0">
                <a:latin typeface="Arial" panose="020B0604020202020204" pitchFamily="34" charset="0"/>
                <a:cs typeface="Arial" panose="020B0604020202020204" pitchFamily="34" charset="0"/>
              </a:rPr>
              <a:t> </a:t>
            </a:r>
            <a:r>
              <a:rPr lang="hr-HR" sz="1425" dirty="0" err="1">
                <a:latin typeface="Arial" panose="020B0604020202020204" pitchFamily="34" charset="0"/>
                <a:cs typeface="Arial" panose="020B0604020202020204" pitchFamily="34" charset="0"/>
              </a:rPr>
              <a:t>treatment</a:t>
            </a:r>
            <a:endParaRPr lang="hr-HR" sz="1425" dirty="0">
              <a:latin typeface="Arial" panose="020B0604020202020204" pitchFamily="34" charset="0"/>
              <a:cs typeface="Arial" panose="020B0604020202020204" pitchFamily="34" charset="0"/>
            </a:endParaRPr>
          </a:p>
        </p:txBody>
      </p:sp>
      <p:sp>
        <p:nvSpPr>
          <p:cNvPr id="18" name="Pravokutnik: zaobljeni kutovi 17">
            <a:extLst>
              <a:ext uri="{FF2B5EF4-FFF2-40B4-BE49-F238E27FC236}">
                <a16:creationId xmlns:a16="http://schemas.microsoft.com/office/drawing/2014/main" xmlns="" id="{3B165EB0-72BA-4BC6-87BB-47AF3CD3C326}"/>
              </a:ext>
            </a:extLst>
          </p:cNvPr>
          <p:cNvSpPr/>
          <p:nvPr/>
        </p:nvSpPr>
        <p:spPr>
          <a:xfrm>
            <a:off x="15166939" y="4354697"/>
            <a:ext cx="2852042" cy="638904"/>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25" dirty="0" err="1">
                <a:latin typeface="Arial" panose="020B0604020202020204" pitchFamily="34" charset="0"/>
                <a:cs typeface="Arial" panose="020B0604020202020204" pitchFamily="34" charset="0"/>
              </a:rPr>
              <a:t>Fig</a:t>
            </a:r>
            <a:r>
              <a:rPr lang="hr-HR" sz="1425" dirty="0">
                <a:latin typeface="Arial" panose="020B0604020202020204" pitchFamily="34" charset="0"/>
                <a:cs typeface="Arial" panose="020B0604020202020204" pitchFamily="34" charset="0"/>
              </a:rPr>
              <a:t>. 2. CT </a:t>
            </a:r>
            <a:r>
              <a:rPr lang="hr-HR" sz="1425" dirty="0" err="1">
                <a:latin typeface="Arial" panose="020B0604020202020204" pitchFamily="34" charset="0"/>
                <a:cs typeface="Arial" panose="020B0604020202020204" pitchFamily="34" charset="0"/>
              </a:rPr>
              <a:t>from</a:t>
            </a:r>
            <a:r>
              <a:rPr lang="hr-HR" sz="1425" dirty="0">
                <a:latin typeface="Arial" panose="020B0604020202020204" pitchFamily="34" charset="0"/>
                <a:cs typeface="Arial" panose="020B0604020202020204" pitchFamily="34" charset="0"/>
              </a:rPr>
              <a:t> 01/2020, </a:t>
            </a:r>
            <a:r>
              <a:rPr lang="hr-HR" sz="1425" dirty="0" err="1">
                <a:latin typeface="Arial" panose="020B0604020202020204" pitchFamily="34" charset="0"/>
                <a:cs typeface="Arial" panose="020B0604020202020204" pitchFamily="34" charset="0"/>
              </a:rPr>
              <a:t>after</a:t>
            </a:r>
            <a:r>
              <a:rPr lang="hr-HR" sz="1425" dirty="0">
                <a:latin typeface="Arial" panose="020B0604020202020204" pitchFamily="34" charset="0"/>
                <a:cs typeface="Arial" panose="020B0604020202020204" pitchFamily="34" charset="0"/>
              </a:rPr>
              <a:t> </a:t>
            </a:r>
            <a:r>
              <a:rPr lang="hr-HR" sz="1425" dirty="0" err="1">
                <a:latin typeface="Arial" panose="020B0604020202020204" pitchFamily="34" charset="0"/>
                <a:cs typeface="Arial" panose="020B0604020202020204" pitchFamily="34" charset="0"/>
              </a:rPr>
              <a:t>four</a:t>
            </a:r>
            <a:r>
              <a:rPr lang="hr-HR" sz="1425" dirty="0">
                <a:latin typeface="Arial" panose="020B0604020202020204" pitchFamily="34" charset="0"/>
                <a:cs typeface="Arial" panose="020B0604020202020204" pitchFamily="34" charset="0"/>
              </a:rPr>
              <a:t> </a:t>
            </a:r>
            <a:r>
              <a:rPr lang="hr-HR" sz="1425" dirty="0" err="1">
                <a:latin typeface="Arial" panose="020B0604020202020204" pitchFamily="34" charset="0"/>
                <a:cs typeface="Arial" panose="020B0604020202020204" pitchFamily="34" charset="0"/>
              </a:rPr>
              <a:t>months</a:t>
            </a:r>
            <a:r>
              <a:rPr lang="hr-HR" sz="1425" dirty="0">
                <a:latin typeface="Arial" panose="020B0604020202020204" pitchFamily="34" charset="0"/>
                <a:cs typeface="Arial" panose="020B0604020202020204" pitchFamily="34" charset="0"/>
              </a:rPr>
              <a:t> </a:t>
            </a:r>
            <a:r>
              <a:rPr lang="hr-HR" sz="1425" dirty="0" err="1">
                <a:latin typeface="Arial" panose="020B0604020202020204" pitchFamily="34" charset="0"/>
                <a:cs typeface="Arial" panose="020B0604020202020204" pitchFamily="34" charset="0"/>
              </a:rPr>
              <a:t>of</a:t>
            </a:r>
            <a:r>
              <a:rPr lang="hr-HR" sz="1425" dirty="0">
                <a:latin typeface="Arial" panose="020B0604020202020204" pitchFamily="34" charset="0"/>
                <a:cs typeface="Arial" panose="020B0604020202020204" pitchFamily="34" charset="0"/>
              </a:rPr>
              <a:t> </a:t>
            </a:r>
            <a:r>
              <a:rPr lang="hr-HR" sz="1425" dirty="0" err="1">
                <a:latin typeface="Arial" panose="020B0604020202020204" pitchFamily="34" charset="0"/>
                <a:cs typeface="Arial" panose="020B0604020202020204" pitchFamily="34" charset="0"/>
              </a:rPr>
              <a:t>treatment</a:t>
            </a:r>
            <a:r>
              <a:rPr lang="hr-HR" sz="1425" dirty="0">
                <a:latin typeface="Arial" panose="020B0604020202020204" pitchFamily="34" charset="0"/>
                <a:cs typeface="Arial" panose="020B0604020202020204" pitchFamily="34" charset="0"/>
              </a:rPr>
              <a:t> </a:t>
            </a:r>
            <a:r>
              <a:rPr lang="hr-HR" sz="1425" dirty="0" err="1">
                <a:latin typeface="Arial" panose="020B0604020202020204" pitchFamily="34" charset="0"/>
                <a:cs typeface="Arial" panose="020B0604020202020204" pitchFamily="34" charset="0"/>
              </a:rPr>
              <a:t>with</a:t>
            </a:r>
            <a:r>
              <a:rPr lang="hr-HR" sz="1425" dirty="0">
                <a:latin typeface="Arial" panose="020B0604020202020204" pitchFamily="34" charset="0"/>
                <a:cs typeface="Arial" panose="020B0604020202020204" pitchFamily="34" charset="0"/>
              </a:rPr>
              <a:t> </a:t>
            </a:r>
            <a:r>
              <a:rPr lang="hr-HR" sz="1425" dirty="0" err="1">
                <a:latin typeface="Arial" panose="020B0604020202020204" pitchFamily="34" charset="0"/>
                <a:cs typeface="Arial" panose="020B0604020202020204" pitchFamily="34" charset="0"/>
              </a:rPr>
              <a:t>infliximab</a:t>
            </a:r>
            <a:endParaRPr lang="hr-HR" sz="1425" dirty="0">
              <a:latin typeface="Arial" panose="020B0604020202020204" pitchFamily="34" charset="0"/>
              <a:cs typeface="Arial" panose="020B0604020202020204" pitchFamily="34" charset="0"/>
            </a:endParaRPr>
          </a:p>
        </p:txBody>
      </p:sp>
      <p:pic>
        <p:nvPicPr>
          <p:cNvPr id="36" name="Slika 35" descr="Slika na kojoj se prikazuje žena, držanje, kišobran&#10;&#10;Opis je automatski generiran">
            <a:extLst>
              <a:ext uri="{FF2B5EF4-FFF2-40B4-BE49-F238E27FC236}">
                <a16:creationId xmlns:a16="http://schemas.microsoft.com/office/drawing/2014/main" xmlns="" id="{A55E102E-5C2E-41C7-8BC6-367A1CB299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6939" y="5110481"/>
            <a:ext cx="2864432" cy="2863472"/>
          </a:xfrm>
          <a:prstGeom prst="rect">
            <a:avLst/>
          </a:prstGeom>
        </p:spPr>
      </p:pic>
      <p:pic>
        <p:nvPicPr>
          <p:cNvPr id="38" name="Slika 37" descr="Slika na kojoj se prikazuje držanje&#10;&#10;Opis je automatski generiran">
            <a:extLst>
              <a:ext uri="{FF2B5EF4-FFF2-40B4-BE49-F238E27FC236}">
                <a16:creationId xmlns:a16="http://schemas.microsoft.com/office/drawing/2014/main" xmlns="" id="{A6A00CEB-2F2D-4742-A1AA-BB0B79D4EA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75208" y="5110481"/>
            <a:ext cx="2881364" cy="2581874"/>
          </a:xfrm>
          <a:prstGeom prst="rect">
            <a:avLst/>
          </a:prstGeom>
        </p:spPr>
      </p:pic>
      <p:sp>
        <p:nvSpPr>
          <p:cNvPr id="40" name="Pravokutnik: zaobljeni kutovi 39">
            <a:extLst>
              <a:ext uri="{FF2B5EF4-FFF2-40B4-BE49-F238E27FC236}">
                <a16:creationId xmlns:a16="http://schemas.microsoft.com/office/drawing/2014/main" xmlns="" id="{D65B7B17-D0E1-4943-ACC0-E4BB73E7839C}"/>
              </a:ext>
            </a:extLst>
          </p:cNvPr>
          <p:cNvSpPr/>
          <p:nvPr/>
        </p:nvSpPr>
        <p:spPr>
          <a:xfrm>
            <a:off x="12187597" y="7654715"/>
            <a:ext cx="2881364" cy="644331"/>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25" dirty="0" err="1">
                <a:latin typeface="Arial" panose="020B0604020202020204" pitchFamily="34" charset="0"/>
                <a:cs typeface="Arial" panose="020B0604020202020204" pitchFamily="34" charset="0"/>
              </a:rPr>
              <a:t>Fig</a:t>
            </a:r>
            <a:r>
              <a:rPr lang="hr-HR" sz="1425" dirty="0">
                <a:latin typeface="Arial" panose="020B0604020202020204" pitchFamily="34" charset="0"/>
                <a:cs typeface="Arial" panose="020B0604020202020204" pitchFamily="34" charset="0"/>
              </a:rPr>
              <a:t>. 3. </a:t>
            </a:r>
            <a:r>
              <a:rPr lang="hr-HR" sz="1425" dirty="0" err="1">
                <a:latin typeface="Arial" panose="020B0604020202020204" pitchFamily="34" charset="0"/>
                <a:cs typeface="Arial" panose="020B0604020202020204" pitchFamily="34" charset="0"/>
              </a:rPr>
              <a:t>in</a:t>
            </a:r>
            <a:r>
              <a:rPr lang="hr-HR" sz="1425" dirty="0">
                <a:latin typeface="Arial" panose="020B0604020202020204" pitchFamily="34" charset="0"/>
                <a:cs typeface="Arial" panose="020B0604020202020204" pitchFamily="34" charset="0"/>
              </a:rPr>
              <a:t> August 2019; </a:t>
            </a:r>
            <a:r>
              <a:rPr lang="hr-HR" sz="1425" dirty="0" err="1">
                <a:latin typeface="Arial" panose="020B0604020202020204" pitchFamily="34" charset="0"/>
                <a:cs typeface="Arial" panose="020B0604020202020204" pitchFamily="34" charset="0"/>
              </a:rPr>
              <a:t>before</a:t>
            </a:r>
            <a:r>
              <a:rPr lang="hr-HR" sz="1425" dirty="0">
                <a:latin typeface="Arial" panose="020B0604020202020204" pitchFamily="34" charset="0"/>
                <a:cs typeface="Arial" panose="020B0604020202020204" pitchFamily="34" charset="0"/>
              </a:rPr>
              <a:t> </a:t>
            </a:r>
            <a:r>
              <a:rPr lang="hr-HR" sz="1425" dirty="0" err="1">
                <a:latin typeface="Arial" panose="020B0604020202020204" pitchFamily="34" charset="0"/>
                <a:cs typeface="Arial" panose="020B0604020202020204" pitchFamily="34" charset="0"/>
              </a:rPr>
              <a:t>treatment</a:t>
            </a:r>
            <a:endParaRPr lang="hr-HR" sz="1425" dirty="0">
              <a:latin typeface="Arial" panose="020B0604020202020204" pitchFamily="34" charset="0"/>
              <a:cs typeface="Arial" panose="020B0604020202020204" pitchFamily="34" charset="0"/>
            </a:endParaRPr>
          </a:p>
        </p:txBody>
      </p:sp>
      <p:sp>
        <p:nvSpPr>
          <p:cNvPr id="42" name="Pravokutnik: zaobljeni kutovi 41">
            <a:extLst>
              <a:ext uri="{FF2B5EF4-FFF2-40B4-BE49-F238E27FC236}">
                <a16:creationId xmlns:a16="http://schemas.microsoft.com/office/drawing/2014/main" xmlns="" id="{25355038-2DDA-48D9-8063-7AA0498A0016}"/>
              </a:ext>
            </a:extLst>
          </p:cNvPr>
          <p:cNvSpPr/>
          <p:nvPr/>
        </p:nvSpPr>
        <p:spPr>
          <a:xfrm>
            <a:off x="15181346" y="7645559"/>
            <a:ext cx="2850024" cy="644331"/>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25" dirty="0" err="1">
                <a:latin typeface="Arial" panose="020B0604020202020204" pitchFamily="34" charset="0"/>
                <a:cs typeface="Arial" panose="020B0604020202020204" pitchFamily="34" charset="0"/>
              </a:rPr>
              <a:t>Fig</a:t>
            </a:r>
            <a:r>
              <a:rPr lang="hr-HR" sz="1425" dirty="0">
                <a:latin typeface="Arial" panose="020B0604020202020204" pitchFamily="34" charset="0"/>
                <a:cs typeface="Arial" panose="020B0604020202020204" pitchFamily="34" charset="0"/>
              </a:rPr>
              <a:t>. 4.in </a:t>
            </a:r>
            <a:r>
              <a:rPr lang="hr-HR" sz="1425" dirty="0" err="1">
                <a:latin typeface="Arial" panose="020B0604020202020204" pitchFamily="34" charset="0"/>
                <a:cs typeface="Arial" panose="020B0604020202020204" pitchFamily="34" charset="0"/>
              </a:rPr>
              <a:t>October</a:t>
            </a:r>
            <a:r>
              <a:rPr lang="hr-HR" sz="1425" dirty="0">
                <a:latin typeface="Arial" panose="020B0604020202020204" pitchFamily="34" charset="0"/>
                <a:cs typeface="Arial" panose="020B0604020202020204" pitchFamily="34" charset="0"/>
              </a:rPr>
              <a:t> 2019; </a:t>
            </a:r>
            <a:r>
              <a:rPr lang="hr-HR" sz="1425" dirty="0" err="1">
                <a:latin typeface="Arial" panose="020B0604020202020204" pitchFamily="34" charset="0"/>
                <a:cs typeface="Arial" panose="020B0604020202020204" pitchFamily="34" charset="0"/>
              </a:rPr>
              <a:t>after</a:t>
            </a:r>
            <a:r>
              <a:rPr lang="hr-HR" sz="1425" dirty="0">
                <a:latin typeface="Arial" panose="020B0604020202020204" pitchFamily="34" charset="0"/>
                <a:cs typeface="Arial" panose="020B0604020202020204" pitchFamily="34" charset="0"/>
              </a:rPr>
              <a:t> one </a:t>
            </a:r>
            <a:r>
              <a:rPr lang="hr-HR" sz="1425" dirty="0" err="1">
                <a:latin typeface="Arial" panose="020B0604020202020204" pitchFamily="34" charset="0"/>
                <a:cs typeface="Arial" panose="020B0604020202020204" pitchFamily="34" charset="0"/>
              </a:rPr>
              <a:t>month</a:t>
            </a:r>
            <a:r>
              <a:rPr lang="hr-HR" sz="1425" dirty="0">
                <a:latin typeface="Arial" panose="020B0604020202020204" pitchFamily="34" charset="0"/>
                <a:cs typeface="Arial" panose="020B0604020202020204" pitchFamily="34" charset="0"/>
              </a:rPr>
              <a:t> </a:t>
            </a:r>
            <a:r>
              <a:rPr lang="hr-HR" sz="1425" dirty="0" err="1">
                <a:latin typeface="Arial" panose="020B0604020202020204" pitchFamily="34" charset="0"/>
                <a:cs typeface="Arial" panose="020B0604020202020204" pitchFamily="34" charset="0"/>
              </a:rPr>
              <a:t>of</a:t>
            </a:r>
            <a:r>
              <a:rPr lang="hr-HR" sz="1425" dirty="0">
                <a:latin typeface="Arial" panose="020B0604020202020204" pitchFamily="34" charset="0"/>
                <a:cs typeface="Arial" panose="020B0604020202020204" pitchFamily="34" charset="0"/>
              </a:rPr>
              <a:t> </a:t>
            </a:r>
            <a:r>
              <a:rPr lang="hr-HR" sz="1425" dirty="0" err="1">
                <a:latin typeface="Arial" panose="020B0604020202020204" pitchFamily="34" charset="0"/>
                <a:cs typeface="Arial" panose="020B0604020202020204" pitchFamily="34" charset="0"/>
              </a:rPr>
              <a:t>infliximab</a:t>
            </a:r>
            <a:r>
              <a:rPr lang="hr-HR" sz="1425" dirty="0">
                <a:latin typeface="Arial" panose="020B0604020202020204" pitchFamily="34" charset="0"/>
                <a:cs typeface="Arial" panose="020B0604020202020204" pitchFamily="34" charset="0"/>
              </a:rPr>
              <a:t> </a:t>
            </a:r>
          </a:p>
        </p:txBody>
      </p:sp>
      <p:sp>
        <p:nvSpPr>
          <p:cNvPr id="46" name="TekstniOkvir 45">
            <a:extLst>
              <a:ext uri="{FF2B5EF4-FFF2-40B4-BE49-F238E27FC236}">
                <a16:creationId xmlns:a16="http://schemas.microsoft.com/office/drawing/2014/main" xmlns="" id="{255A520A-4E65-42C4-BA41-8B71104C161A}"/>
              </a:ext>
            </a:extLst>
          </p:cNvPr>
          <p:cNvSpPr txBox="1"/>
          <p:nvPr/>
        </p:nvSpPr>
        <p:spPr>
          <a:xfrm>
            <a:off x="310455" y="9443504"/>
            <a:ext cx="17883417" cy="553998"/>
          </a:xfrm>
          <a:prstGeom prst="rect">
            <a:avLst/>
          </a:prstGeom>
          <a:noFill/>
        </p:spPr>
        <p:txBody>
          <a:bodyPr wrap="square">
            <a:spAutoFit/>
          </a:bodyPr>
          <a:lstStyle/>
          <a:p>
            <a:r>
              <a:rPr lang="hr-HR" sz="1500" dirty="0">
                <a:solidFill>
                  <a:schemeClr val="bg1"/>
                </a:solidFill>
                <a:latin typeface="Arial" panose="020B0604020202020204" pitchFamily="34" charset="0"/>
                <a:cs typeface="Arial" panose="020B0604020202020204" pitchFamily="34" charset="0"/>
              </a:rPr>
              <a:t>1. </a:t>
            </a:r>
            <a:r>
              <a:rPr lang="hr-HR" sz="1500" dirty="0" err="1">
                <a:solidFill>
                  <a:schemeClr val="bg1"/>
                </a:solidFill>
                <a:latin typeface="Arial" panose="020B0604020202020204" pitchFamily="34" charset="0"/>
                <a:cs typeface="Arial" panose="020B0604020202020204" pitchFamily="34" charset="0"/>
              </a:rPr>
              <a:t>Jamilloux</a:t>
            </a:r>
            <a:r>
              <a:rPr lang="hr-HR" sz="1500" dirty="0">
                <a:solidFill>
                  <a:schemeClr val="bg1"/>
                </a:solidFill>
                <a:latin typeface="Arial" panose="020B0604020202020204" pitchFamily="34" charset="0"/>
                <a:cs typeface="Arial" panose="020B0604020202020204" pitchFamily="34" charset="0"/>
              </a:rPr>
              <a:t>, Y. </a:t>
            </a:r>
            <a:r>
              <a:rPr lang="hr-HR" sz="1500" dirty="0" err="1">
                <a:solidFill>
                  <a:schemeClr val="bg1"/>
                </a:solidFill>
                <a:latin typeface="Arial" panose="020B0604020202020204" pitchFamily="34" charset="0"/>
                <a:cs typeface="Arial" panose="020B0604020202020204" pitchFamily="34" charset="0"/>
              </a:rPr>
              <a:t>et</a:t>
            </a:r>
            <a:r>
              <a:rPr lang="hr-HR" sz="1500" dirty="0">
                <a:solidFill>
                  <a:schemeClr val="bg1"/>
                </a:solidFill>
                <a:latin typeface="Arial" panose="020B0604020202020204" pitchFamily="34" charset="0"/>
                <a:cs typeface="Arial" panose="020B0604020202020204" pitchFamily="34" charset="0"/>
              </a:rPr>
              <a:t> </a:t>
            </a:r>
            <a:r>
              <a:rPr lang="hr-HR" sz="1500" dirty="0" err="1">
                <a:solidFill>
                  <a:schemeClr val="bg1"/>
                </a:solidFill>
                <a:latin typeface="Arial" panose="020B0604020202020204" pitchFamily="34" charset="0"/>
                <a:cs typeface="Arial" panose="020B0604020202020204" pitchFamily="34" charset="0"/>
              </a:rPr>
              <a:t>al</a:t>
            </a:r>
            <a:r>
              <a:rPr lang="hr-HR" sz="1500" dirty="0">
                <a:solidFill>
                  <a:schemeClr val="bg1"/>
                </a:solidFill>
                <a:latin typeface="Arial" panose="020B0604020202020204" pitchFamily="34" charset="0"/>
                <a:cs typeface="Arial" panose="020B0604020202020204" pitchFamily="34" charset="0"/>
              </a:rPr>
              <a:t>., 2017. </a:t>
            </a:r>
            <a:r>
              <a:rPr lang="hr-HR" sz="1500" dirty="0" err="1">
                <a:solidFill>
                  <a:schemeClr val="bg1"/>
                </a:solidFill>
                <a:latin typeface="Arial" panose="020B0604020202020204" pitchFamily="34" charset="0"/>
                <a:cs typeface="Arial" panose="020B0604020202020204" pitchFamily="34" charset="0"/>
              </a:rPr>
              <a:t>Efficacy</a:t>
            </a:r>
            <a:r>
              <a:rPr lang="hr-HR" sz="1500" dirty="0">
                <a:solidFill>
                  <a:schemeClr val="bg1"/>
                </a:solidFill>
                <a:latin typeface="Arial" panose="020B0604020202020204" pitchFamily="34" charset="0"/>
                <a:cs typeface="Arial" panose="020B0604020202020204" pitchFamily="34" charset="0"/>
              </a:rPr>
              <a:t> </a:t>
            </a:r>
            <a:r>
              <a:rPr lang="hr-HR" sz="1500" dirty="0" err="1">
                <a:solidFill>
                  <a:schemeClr val="bg1"/>
                </a:solidFill>
                <a:latin typeface="Arial" panose="020B0604020202020204" pitchFamily="34" charset="0"/>
                <a:cs typeface="Arial" panose="020B0604020202020204" pitchFamily="34" charset="0"/>
              </a:rPr>
              <a:t>and</a:t>
            </a:r>
            <a:r>
              <a:rPr lang="hr-HR" sz="1500" dirty="0">
                <a:solidFill>
                  <a:schemeClr val="bg1"/>
                </a:solidFill>
                <a:latin typeface="Arial" panose="020B0604020202020204" pitchFamily="34" charset="0"/>
                <a:cs typeface="Arial" panose="020B0604020202020204" pitchFamily="34" charset="0"/>
              </a:rPr>
              <a:t> </a:t>
            </a:r>
            <a:r>
              <a:rPr lang="hr-HR" sz="1500" dirty="0" err="1">
                <a:solidFill>
                  <a:schemeClr val="bg1"/>
                </a:solidFill>
                <a:latin typeface="Arial" panose="020B0604020202020204" pitchFamily="34" charset="0"/>
                <a:cs typeface="Arial" panose="020B0604020202020204" pitchFamily="34" charset="0"/>
              </a:rPr>
              <a:t>safety</a:t>
            </a:r>
            <a:r>
              <a:rPr lang="hr-HR" sz="1500" dirty="0">
                <a:solidFill>
                  <a:schemeClr val="bg1"/>
                </a:solidFill>
                <a:latin typeface="Arial" panose="020B0604020202020204" pitchFamily="34" charset="0"/>
                <a:cs typeface="Arial" panose="020B0604020202020204" pitchFamily="34" charset="0"/>
              </a:rPr>
              <a:t> </a:t>
            </a:r>
            <a:r>
              <a:rPr lang="hr-HR" sz="1500" dirty="0" err="1">
                <a:solidFill>
                  <a:schemeClr val="bg1"/>
                </a:solidFill>
                <a:latin typeface="Arial" panose="020B0604020202020204" pitchFamily="34" charset="0"/>
                <a:cs typeface="Arial" panose="020B0604020202020204" pitchFamily="34" charset="0"/>
              </a:rPr>
              <a:t>of</a:t>
            </a:r>
            <a:r>
              <a:rPr lang="hr-HR" sz="1500" dirty="0">
                <a:solidFill>
                  <a:schemeClr val="bg1"/>
                </a:solidFill>
                <a:latin typeface="Arial" panose="020B0604020202020204" pitchFamily="34" charset="0"/>
                <a:cs typeface="Arial" panose="020B0604020202020204" pitchFamily="34" charset="0"/>
              </a:rPr>
              <a:t> tumor </a:t>
            </a:r>
            <a:r>
              <a:rPr lang="hr-HR" sz="1500" dirty="0" err="1">
                <a:solidFill>
                  <a:schemeClr val="bg1"/>
                </a:solidFill>
                <a:latin typeface="Arial" panose="020B0604020202020204" pitchFamily="34" charset="0"/>
                <a:cs typeface="Arial" panose="020B0604020202020204" pitchFamily="34" charset="0"/>
              </a:rPr>
              <a:t>necrosis</a:t>
            </a:r>
            <a:r>
              <a:rPr lang="hr-HR" sz="1500" dirty="0">
                <a:solidFill>
                  <a:schemeClr val="bg1"/>
                </a:solidFill>
                <a:latin typeface="Arial" panose="020B0604020202020204" pitchFamily="34" charset="0"/>
                <a:cs typeface="Arial" panose="020B0604020202020204" pitchFamily="34" charset="0"/>
              </a:rPr>
              <a:t> </a:t>
            </a:r>
            <a:r>
              <a:rPr lang="hr-HR" sz="1500" dirty="0" err="1">
                <a:solidFill>
                  <a:schemeClr val="bg1"/>
                </a:solidFill>
                <a:latin typeface="Arial" panose="020B0604020202020204" pitchFamily="34" charset="0"/>
                <a:cs typeface="Arial" panose="020B0604020202020204" pitchFamily="34" charset="0"/>
              </a:rPr>
              <a:t>factor</a:t>
            </a:r>
            <a:r>
              <a:rPr lang="hr-HR" sz="1500" dirty="0">
                <a:solidFill>
                  <a:schemeClr val="bg1"/>
                </a:solidFill>
                <a:latin typeface="Arial" panose="020B0604020202020204" pitchFamily="34" charset="0"/>
                <a:cs typeface="Arial" panose="020B0604020202020204" pitchFamily="34" charset="0"/>
              </a:rPr>
              <a:t> </a:t>
            </a:r>
            <a:r>
              <a:rPr lang="hr-HR" sz="1500" dirty="0" err="1">
                <a:solidFill>
                  <a:schemeClr val="bg1"/>
                </a:solidFill>
                <a:latin typeface="Arial" panose="020B0604020202020204" pitchFamily="34" charset="0"/>
                <a:cs typeface="Arial" panose="020B0604020202020204" pitchFamily="34" charset="0"/>
              </a:rPr>
              <a:t>antagonists</a:t>
            </a:r>
            <a:r>
              <a:rPr lang="hr-HR" sz="1500" dirty="0">
                <a:solidFill>
                  <a:schemeClr val="bg1"/>
                </a:solidFill>
                <a:latin typeface="Arial" panose="020B0604020202020204" pitchFamily="34" charset="0"/>
                <a:cs typeface="Arial" panose="020B0604020202020204" pitchFamily="34" charset="0"/>
              </a:rPr>
              <a:t> </a:t>
            </a:r>
            <a:r>
              <a:rPr lang="hr-HR" sz="1500" dirty="0" err="1">
                <a:solidFill>
                  <a:schemeClr val="bg1"/>
                </a:solidFill>
                <a:latin typeface="Arial" panose="020B0604020202020204" pitchFamily="34" charset="0"/>
                <a:cs typeface="Arial" panose="020B0604020202020204" pitchFamily="34" charset="0"/>
              </a:rPr>
              <a:t>in</a:t>
            </a:r>
            <a:r>
              <a:rPr lang="hr-HR" sz="1500" dirty="0">
                <a:solidFill>
                  <a:schemeClr val="bg1"/>
                </a:solidFill>
                <a:latin typeface="Arial" panose="020B0604020202020204" pitchFamily="34" charset="0"/>
                <a:cs typeface="Arial" panose="020B0604020202020204" pitchFamily="34" charset="0"/>
              </a:rPr>
              <a:t> </a:t>
            </a:r>
            <a:r>
              <a:rPr lang="hr-HR" sz="1500" dirty="0" err="1">
                <a:solidFill>
                  <a:schemeClr val="bg1"/>
                </a:solidFill>
                <a:latin typeface="Arial" panose="020B0604020202020204" pitchFamily="34" charset="0"/>
                <a:cs typeface="Arial" panose="020B0604020202020204" pitchFamily="34" charset="0"/>
              </a:rPr>
              <a:t>refractory</a:t>
            </a:r>
            <a:r>
              <a:rPr lang="hr-HR" sz="1500" dirty="0">
                <a:solidFill>
                  <a:schemeClr val="bg1"/>
                </a:solidFill>
                <a:latin typeface="Arial" panose="020B0604020202020204" pitchFamily="34" charset="0"/>
                <a:cs typeface="Arial" panose="020B0604020202020204" pitchFamily="34" charset="0"/>
              </a:rPr>
              <a:t> </a:t>
            </a:r>
            <a:r>
              <a:rPr lang="hr-HR" sz="1500" dirty="0" err="1">
                <a:solidFill>
                  <a:schemeClr val="bg1"/>
                </a:solidFill>
                <a:latin typeface="Arial" panose="020B0604020202020204" pitchFamily="34" charset="0"/>
                <a:cs typeface="Arial" panose="020B0604020202020204" pitchFamily="34" charset="0"/>
              </a:rPr>
              <a:t>sarcoidosis</a:t>
            </a:r>
            <a:r>
              <a:rPr lang="hr-HR" sz="1500" dirty="0">
                <a:solidFill>
                  <a:schemeClr val="bg1"/>
                </a:solidFill>
                <a:latin typeface="Arial" panose="020B0604020202020204" pitchFamily="34" charset="0"/>
                <a:cs typeface="Arial" panose="020B0604020202020204" pitchFamily="34" charset="0"/>
              </a:rPr>
              <a:t>: A </a:t>
            </a:r>
            <a:r>
              <a:rPr lang="hr-HR" sz="1500" dirty="0" err="1">
                <a:solidFill>
                  <a:schemeClr val="bg1"/>
                </a:solidFill>
                <a:latin typeface="Arial" panose="020B0604020202020204" pitchFamily="34" charset="0"/>
                <a:cs typeface="Arial" panose="020B0604020202020204" pitchFamily="34" charset="0"/>
              </a:rPr>
              <a:t>multicenter</a:t>
            </a:r>
            <a:r>
              <a:rPr lang="hr-HR" sz="1500" dirty="0">
                <a:solidFill>
                  <a:schemeClr val="bg1"/>
                </a:solidFill>
                <a:latin typeface="Arial" panose="020B0604020202020204" pitchFamily="34" charset="0"/>
                <a:cs typeface="Arial" panose="020B0604020202020204" pitchFamily="34" charset="0"/>
              </a:rPr>
              <a:t> </a:t>
            </a:r>
            <a:r>
              <a:rPr lang="hr-HR" sz="1500" dirty="0" err="1">
                <a:solidFill>
                  <a:schemeClr val="bg1"/>
                </a:solidFill>
                <a:latin typeface="Arial" panose="020B0604020202020204" pitchFamily="34" charset="0"/>
                <a:cs typeface="Arial" panose="020B0604020202020204" pitchFamily="34" charset="0"/>
              </a:rPr>
              <a:t>study</a:t>
            </a:r>
            <a:r>
              <a:rPr lang="hr-HR" sz="1500" dirty="0">
                <a:solidFill>
                  <a:schemeClr val="bg1"/>
                </a:solidFill>
                <a:latin typeface="Arial" panose="020B0604020202020204" pitchFamily="34" charset="0"/>
                <a:cs typeface="Arial" panose="020B0604020202020204" pitchFamily="34" charset="0"/>
              </a:rPr>
              <a:t> </a:t>
            </a:r>
            <a:r>
              <a:rPr lang="hr-HR" sz="1500" dirty="0" err="1">
                <a:solidFill>
                  <a:schemeClr val="bg1"/>
                </a:solidFill>
                <a:latin typeface="Arial" panose="020B0604020202020204" pitchFamily="34" charset="0"/>
                <a:cs typeface="Arial" panose="020B0604020202020204" pitchFamily="34" charset="0"/>
              </a:rPr>
              <a:t>of</a:t>
            </a:r>
            <a:r>
              <a:rPr lang="hr-HR" sz="1500" dirty="0">
                <a:solidFill>
                  <a:schemeClr val="bg1"/>
                </a:solidFill>
                <a:latin typeface="Arial" panose="020B0604020202020204" pitchFamily="34" charset="0"/>
                <a:cs typeface="Arial" panose="020B0604020202020204" pitchFamily="34" charset="0"/>
              </a:rPr>
              <a:t> 132 </a:t>
            </a:r>
            <a:r>
              <a:rPr lang="hr-HR" sz="1500" dirty="0" err="1">
                <a:solidFill>
                  <a:schemeClr val="bg1"/>
                </a:solidFill>
                <a:latin typeface="Arial" panose="020B0604020202020204" pitchFamily="34" charset="0"/>
                <a:cs typeface="Arial" panose="020B0604020202020204" pitchFamily="34" charset="0"/>
              </a:rPr>
              <a:t>patients</a:t>
            </a:r>
            <a:r>
              <a:rPr lang="hr-HR" sz="1500" dirty="0">
                <a:solidFill>
                  <a:schemeClr val="bg1"/>
                </a:solidFill>
                <a:latin typeface="Arial" panose="020B0604020202020204" pitchFamily="34" charset="0"/>
                <a:cs typeface="Arial" panose="020B0604020202020204" pitchFamily="34" charset="0"/>
              </a:rPr>
              <a:t>. </a:t>
            </a:r>
            <a:r>
              <a:rPr lang="hr-HR" sz="1500" dirty="0" err="1">
                <a:solidFill>
                  <a:schemeClr val="bg1"/>
                </a:solidFill>
                <a:latin typeface="Arial" panose="020B0604020202020204" pitchFamily="34" charset="0"/>
                <a:cs typeface="Arial" panose="020B0604020202020204" pitchFamily="34" charset="0"/>
              </a:rPr>
              <a:t>Seminars</a:t>
            </a:r>
            <a:r>
              <a:rPr lang="hr-HR" sz="1500" dirty="0">
                <a:solidFill>
                  <a:schemeClr val="bg1"/>
                </a:solidFill>
                <a:latin typeface="Arial" panose="020B0604020202020204" pitchFamily="34" charset="0"/>
                <a:cs typeface="Arial" panose="020B0604020202020204" pitchFamily="34" charset="0"/>
              </a:rPr>
              <a:t> </a:t>
            </a:r>
            <a:r>
              <a:rPr lang="hr-HR" sz="1500" dirty="0" err="1">
                <a:solidFill>
                  <a:schemeClr val="bg1"/>
                </a:solidFill>
                <a:latin typeface="Arial" panose="020B0604020202020204" pitchFamily="34" charset="0"/>
                <a:cs typeface="Arial" panose="020B0604020202020204" pitchFamily="34" charset="0"/>
              </a:rPr>
              <a:t>in</a:t>
            </a:r>
            <a:r>
              <a:rPr lang="hr-HR" sz="1500" dirty="0">
                <a:solidFill>
                  <a:schemeClr val="bg1"/>
                </a:solidFill>
                <a:latin typeface="Arial" panose="020B0604020202020204" pitchFamily="34" charset="0"/>
                <a:cs typeface="Arial" panose="020B0604020202020204" pitchFamily="34" charset="0"/>
              </a:rPr>
              <a:t> </a:t>
            </a:r>
            <a:r>
              <a:rPr lang="hr-HR" sz="1500" dirty="0" err="1">
                <a:solidFill>
                  <a:schemeClr val="bg1"/>
                </a:solidFill>
                <a:latin typeface="Arial" panose="020B0604020202020204" pitchFamily="34" charset="0"/>
                <a:cs typeface="Arial" panose="020B0604020202020204" pitchFamily="34" charset="0"/>
              </a:rPr>
              <a:t>Arthritis</a:t>
            </a:r>
            <a:r>
              <a:rPr lang="hr-HR" sz="1500" dirty="0">
                <a:solidFill>
                  <a:schemeClr val="bg1"/>
                </a:solidFill>
                <a:latin typeface="Arial" panose="020B0604020202020204" pitchFamily="34" charset="0"/>
                <a:cs typeface="Arial" panose="020B0604020202020204" pitchFamily="34" charset="0"/>
              </a:rPr>
              <a:t> </a:t>
            </a:r>
            <a:r>
              <a:rPr lang="hr-HR" sz="1500" dirty="0" err="1">
                <a:solidFill>
                  <a:schemeClr val="bg1"/>
                </a:solidFill>
                <a:latin typeface="Arial" panose="020B0604020202020204" pitchFamily="34" charset="0"/>
                <a:cs typeface="Arial" panose="020B0604020202020204" pitchFamily="34" charset="0"/>
              </a:rPr>
              <a:t>and</a:t>
            </a:r>
            <a:r>
              <a:rPr lang="hr-HR" sz="1500" dirty="0">
                <a:solidFill>
                  <a:schemeClr val="bg1"/>
                </a:solidFill>
                <a:latin typeface="Arial" panose="020B0604020202020204" pitchFamily="34" charset="0"/>
                <a:cs typeface="Arial" panose="020B0604020202020204" pitchFamily="34" charset="0"/>
              </a:rPr>
              <a:t> </a:t>
            </a:r>
            <a:r>
              <a:rPr lang="hr-HR" sz="1500" dirty="0" err="1">
                <a:solidFill>
                  <a:schemeClr val="bg1"/>
                </a:solidFill>
                <a:latin typeface="Arial" panose="020B0604020202020204" pitchFamily="34" charset="0"/>
                <a:cs typeface="Arial" panose="020B0604020202020204" pitchFamily="34" charset="0"/>
              </a:rPr>
              <a:t>Rheumatism</a:t>
            </a:r>
            <a:r>
              <a:rPr lang="hr-HR" sz="1500" dirty="0">
                <a:solidFill>
                  <a:schemeClr val="bg1"/>
                </a:solidFill>
                <a:latin typeface="Arial" panose="020B0604020202020204" pitchFamily="34" charset="0"/>
                <a:cs typeface="Arial" panose="020B0604020202020204" pitchFamily="34" charset="0"/>
              </a:rPr>
              <a:t>, 47(2), pp.288-294.</a:t>
            </a:r>
          </a:p>
          <a:p>
            <a:r>
              <a:rPr lang="hr-HR" sz="1500" dirty="0">
                <a:solidFill>
                  <a:schemeClr val="bg1"/>
                </a:solidFill>
                <a:latin typeface="Arial" panose="020B0604020202020204" pitchFamily="34" charset="0"/>
                <a:cs typeface="Arial" panose="020B0604020202020204" pitchFamily="34" charset="0"/>
              </a:rPr>
              <a:t>2. </a:t>
            </a:r>
            <a:r>
              <a:rPr lang="hr-HR" sz="1500" dirty="0" err="1">
                <a:solidFill>
                  <a:schemeClr val="bg1"/>
                </a:solidFill>
                <a:latin typeface="Arial" panose="020B0604020202020204" pitchFamily="34" charset="0"/>
                <a:cs typeface="Arial" panose="020B0604020202020204" pitchFamily="34" charset="0"/>
              </a:rPr>
              <a:t>Doty</a:t>
            </a:r>
            <a:r>
              <a:rPr lang="hr-HR" sz="1500" dirty="0">
                <a:solidFill>
                  <a:schemeClr val="bg1"/>
                </a:solidFill>
                <a:latin typeface="Arial" panose="020B0604020202020204" pitchFamily="34" charset="0"/>
                <a:cs typeface="Arial" panose="020B0604020202020204" pitchFamily="34" charset="0"/>
              </a:rPr>
              <a:t>, J., </a:t>
            </a:r>
            <a:r>
              <a:rPr lang="hr-HR" sz="1500" dirty="0" err="1">
                <a:solidFill>
                  <a:schemeClr val="bg1"/>
                </a:solidFill>
                <a:latin typeface="Arial" panose="020B0604020202020204" pitchFamily="34" charset="0"/>
                <a:cs typeface="Arial" panose="020B0604020202020204" pitchFamily="34" charset="0"/>
              </a:rPr>
              <a:t>Mazur</a:t>
            </a:r>
            <a:r>
              <a:rPr lang="hr-HR" sz="1500" dirty="0">
                <a:solidFill>
                  <a:schemeClr val="bg1"/>
                </a:solidFill>
                <a:latin typeface="Arial" panose="020B0604020202020204" pitchFamily="34" charset="0"/>
                <a:cs typeface="Arial" panose="020B0604020202020204" pitchFamily="34" charset="0"/>
              </a:rPr>
              <a:t>, J. </a:t>
            </a:r>
            <a:r>
              <a:rPr lang="hr-HR" sz="1500" dirty="0" err="1">
                <a:solidFill>
                  <a:schemeClr val="bg1"/>
                </a:solidFill>
                <a:latin typeface="Arial" panose="020B0604020202020204" pitchFamily="34" charset="0"/>
                <a:cs typeface="Arial" panose="020B0604020202020204" pitchFamily="34" charset="0"/>
              </a:rPr>
              <a:t>and</a:t>
            </a:r>
            <a:r>
              <a:rPr lang="hr-HR" sz="1500" dirty="0">
                <a:solidFill>
                  <a:schemeClr val="bg1"/>
                </a:solidFill>
                <a:latin typeface="Arial" panose="020B0604020202020204" pitchFamily="34" charset="0"/>
                <a:cs typeface="Arial" panose="020B0604020202020204" pitchFamily="34" charset="0"/>
              </a:rPr>
              <a:t> </a:t>
            </a:r>
            <a:r>
              <a:rPr lang="hr-HR" sz="1500" dirty="0" err="1">
                <a:solidFill>
                  <a:schemeClr val="bg1"/>
                </a:solidFill>
                <a:latin typeface="Arial" panose="020B0604020202020204" pitchFamily="34" charset="0"/>
                <a:cs typeface="Arial" panose="020B0604020202020204" pitchFamily="34" charset="0"/>
              </a:rPr>
              <a:t>Judson</a:t>
            </a:r>
            <a:r>
              <a:rPr lang="hr-HR" sz="1500" dirty="0">
                <a:solidFill>
                  <a:schemeClr val="bg1"/>
                </a:solidFill>
                <a:latin typeface="Arial" panose="020B0604020202020204" pitchFamily="34" charset="0"/>
                <a:cs typeface="Arial" panose="020B0604020202020204" pitchFamily="34" charset="0"/>
              </a:rPr>
              <a:t>, M., 2005. </a:t>
            </a:r>
            <a:r>
              <a:rPr lang="hr-HR" sz="1500" dirty="0" err="1">
                <a:solidFill>
                  <a:schemeClr val="bg1"/>
                </a:solidFill>
                <a:latin typeface="Arial" panose="020B0604020202020204" pitchFamily="34" charset="0"/>
                <a:cs typeface="Arial" panose="020B0604020202020204" pitchFamily="34" charset="0"/>
              </a:rPr>
              <a:t>Treatment</a:t>
            </a:r>
            <a:r>
              <a:rPr lang="hr-HR" sz="1500" dirty="0">
                <a:solidFill>
                  <a:schemeClr val="bg1"/>
                </a:solidFill>
                <a:latin typeface="Arial" panose="020B0604020202020204" pitchFamily="34" charset="0"/>
                <a:cs typeface="Arial" panose="020B0604020202020204" pitchFamily="34" charset="0"/>
              </a:rPr>
              <a:t> </a:t>
            </a:r>
            <a:r>
              <a:rPr lang="hr-HR" sz="1500" dirty="0" err="1">
                <a:solidFill>
                  <a:schemeClr val="bg1"/>
                </a:solidFill>
                <a:latin typeface="Arial" panose="020B0604020202020204" pitchFamily="34" charset="0"/>
                <a:cs typeface="Arial" panose="020B0604020202020204" pitchFamily="34" charset="0"/>
              </a:rPr>
              <a:t>of</a:t>
            </a:r>
            <a:r>
              <a:rPr lang="hr-HR" sz="1500" dirty="0">
                <a:solidFill>
                  <a:schemeClr val="bg1"/>
                </a:solidFill>
                <a:latin typeface="Arial" panose="020B0604020202020204" pitchFamily="34" charset="0"/>
                <a:cs typeface="Arial" panose="020B0604020202020204" pitchFamily="34" charset="0"/>
              </a:rPr>
              <a:t> </a:t>
            </a:r>
            <a:r>
              <a:rPr lang="hr-HR" sz="1500" dirty="0" err="1">
                <a:solidFill>
                  <a:schemeClr val="bg1"/>
                </a:solidFill>
                <a:latin typeface="Arial" panose="020B0604020202020204" pitchFamily="34" charset="0"/>
                <a:cs typeface="Arial" panose="020B0604020202020204" pitchFamily="34" charset="0"/>
              </a:rPr>
              <a:t>Sarcoidosis</a:t>
            </a:r>
            <a:r>
              <a:rPr lang="hr-HR" sz="1500" dirty="0">
                <a:solidFill>
                  <a:schemeClr val="bg1"/>
                </a:solidFill>
                <a:latin typeface="Arial" panose="020B0604020202020204" pitchFamily="34" charset="0"/>
                <a:cs typeface="Arial" panose="020B0604020202020204" pitchFamily="34" charset="0"/>
              </a:rPr>
              <a:t> </a:t>
            </a:r>
            <a:r>
              <a:rPr lang="hr-HR" sz="1500" dirty="0" err="1">
                <a:solidFill>
                  <a:schemeClr val="bg1"/>
                </a:solidFill>
                <a:latin typeface="Arial" panose="020B0604020202020204" pitchFamily="34" charset="0"/>
                <a:cs typeface="Arial" panose="020B0604020202020204" pitchFamily="34" charset="0"/>
              </a:rPr>
              <a:t>With</a:t>
            </a:r>
            <a:r>
              <a:rPr lang="hr-HR" sz="1500" dirty="0">
                <a:solidFill>
                  <a:schemeClr val="bg1"/>
                </a:solidFill>
                <a:latin typeface="Arial" panose="020B0604020202020204" pitchFamily="34" charset="0"/>
                <a:cs typeface="Arial" panose="020B0604020202020204" pitchFamily="34" charset="0"/>
              </a:rPr>
              <a:t> </a:t>
            </a:r>
            <a:r>
              <a:rPr lang="hr-HR" sz="1500" dirty="0" err="1">
                <a:solidFill>
                  <a:schemeClr val="bg1"/>
                </a:solidFill>
                <a:latin typeface="Arial" panose="020B0604020202020204" pitchFamily="34" charset="0"/>
                <a:cs typeface="Arial" panose="020B0604020202020204" pitchFamily="34" charset="0"/>
              </a:rPr>
              <a:t>Infliximab</a:t>
            </a:r>
            <a:r>
              <a:rPr lang="hr-HR" sz="1500" dirty="0">
                <a:solidFill>
                  <a:schemeClr val="bg1"/>
                </a:solidFill>
                <a:latin typeface="Arial" panose="020B0604020202020204" pitchFamily="34" charset="0"/>
                <a:cs typeface="Arial" panose="020B0604020202020204" pitchFamily="34" charset="0"/>
              </a:rPr>
              <a:t>. </a:t>
            </a:r>
            <a:r>
              <a:rPr lang="hr-HR" sz="1500" dirty="0" err="1">
                <a:solidFill>
                  <a:schemeClr val="bg1"/>
                </a:solidFill>
                <a:latin typeface="Arial" panose="020B0604020202020204" pitchFamily="34" charset="0"/>
                <a:cs typeface="Arial" panose="020B0604020202020204" pitchFamily="34" charset="0"/>
              </a:rPr>
              <a:t>Chest</a:t>
            </a:r>
            <a:r>
              <a:rPr lang="hr-HR" sz="1500" dirty="0">
                <a:solidFill>
                  <a:schemeClr val="bg1"/>
                </a:solidFill>
                <a:latin typeface="Arial" panose="020B0604020202020204" pitchFamily="34" charset="0"/>
                <a:cs typeface="Arial" panose="020B0604020202020204" pitchFamily="34" charset="0"/>
              </a:rPr>
              <a:t>, 127(3), pp.1064-1071.</a:t>
            </a:r>
          </a:p>
        </p:txBody>
      </p:sp>
    </p:spTree>
    <p:extLst>
      <p:ext uri="{BB962C8B-B14F-4D97-AF65-F5344CB8AC3E}">
        <p14:creationId xmlns:p14="http://schemas.microsoft.com/office/powerpoint/2010/main" val="2314697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104</TotalTime>
  <Words>122</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Wingdings 3</vt:lpstr>
      <vt:lpstr>Slice</vt:lpstr>
      <vt:lpstr>   CHALLENGES IN THIRD LINE TREATMENT OF SARCOIDOSIS Čorak L., Džubur F., Janković Makek M., Krpina K., Lovrić T., Mihelčić Korte D., Moćan A., Pavliša G., Pevec M., Puretić H., Samaržija M., Žuljević E., Hećimović 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Ivan Radman</dc:creator>
  <cp:lastModifiedBy>Ana Hećimović</cp:lastModifiedBy>
  <cp:revision>17</cp:revision>
  <dcterms:created xsi:type="dcterms:W3CDTF">2020-09-08T19:55:35Z</dcterms:created>
  <dcterms:modified xsi:type="dcterms:W3CDTF">2020-09-09T21:47:04Z</dcterms:modified>
</cp:coreProperties>
</file>