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ABB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092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388424" cy="54868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z="3200" b="1" dirty="0" smtClean="0">
                <a:latin typeface="Arial" pitchFamily="34" charset="0"/>
                <a:cs typeface="Arial" pitchFamily="34" charset="0"/>
              </a:rPr>
              <a:t>Holistički pristup zdravstvenoj njezi bolesnika s karcinomom pluća</a:t>
            </a:r>
          </a:p>
          <a:p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2000" dirty="0" smtClean="0">
                <a:latin typeface="Arial" pitchFamily="34" charset="0"/>
                <a:cs typeface="Arial" pitchFamily="34" charset="0"/>
              </a:rPr>
              <a:t>Florence Nightingale:</a:t>
            </a:r>
          </a:p>
          <a:p>
            <a:pPr algn="ctr"/>
            <a:r>
              <a:rPr lang="hr-HR" sz="2000" dirty="0" smtClean="0">
                <a:latin typeface="Arial" pitchFamily="34" charset="0"/>
                <a:cs typeface="Arial" pitchFamily="34" charset="0"/>
              </a:rPr>
              <a:t>„Medicinska sestra treba koristiti</a:t>
            </a:r>
          </a:p>
          <a:p>
            <a:pPr algn="ctr"/>
            <a:r>
              <a:rPr lang="hr-HR" sz="2000" dirty="0" smtClean="0">
                <a:latin typeface="Arial" pitchFamily="34" charset="0"/>
                <a:cs typeface="Arial" pitchFamily="34" charset="0"/>
              </a:rPr>
              <a:t>svoje ruke, srce i moć misli u stvaranju terapijskog okruženja za njegu tijela, uma i duše pacijenta”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9534E-7D24-445C-8788-BC5262BC3C44}" type="datetimeFigureOut">
              <a:rPr lang="en-GB" smtClean="0"/>
              <a:t>11/09/2020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443" y="28600"/>
            <a:ext cx="1767929" cy="18448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3528" y="3035551"/>
            <a:ext cx="2952328" cy="28623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Karcinom pluća je najčešći karcinom u cijelom svijetu.</a:t>
            </a:r>
          </a:p>
          <a:p>
            <a:r>
              <a:rPr lang="hr-HR" dirty="0" smtClean="0"/>
              <a:t>U Hrvatskoj je vodeći uzrok obolijevanja kod muškaraca.</a:t>
            </a:r>
          </a:p>
          <a:p>
            <a:r>
              <a:rPr lang="hr-HR" dirty="0" smtClean="0"/>
              <a:t>Glavni čimbenik rizika je pušenje.</a:t>
            </a:r>
          </a:p>
          <a:p>
            <a:r>
              <a:rPr lang="hr-HR" dirty="0" smtClean="0"/>
              <a:t>Simptomi su kašalj, neodređene tegobe u prsima, otežano disanje, iskašljavanje krvi.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635896" y="2718106"/>
            <a:ext cx="2304256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Dijagnoza</a:t>
            </a:r>
            <a:r>
              <a:rPr lang="hr-HR" dirty="0" smtClean="0"/>
              <a:t>:</a:t>
            </a:r>
          </a:p>
          <a:p>
            <a:r>
              <a:rPr lang="hr-HR" dirty="0" smtClean="0"/>
              <a:t>Anamneza i fizikaln</a:t>
            </a:r>
            <a:r>
              <a:rPr lang="en-US" dirty="0" smtClean="0"/>
              <a:t>i </a:t>
            </a:r>
            <a:r>
              <a:rPr lang="en-US" dirty="0" err="1" smtClean="0"/>
              <a:t>pregled</a:t>
            </a:r>
            <a:r>
              <a:rPr lang="hr-HR" dirty="0" smtClean="0"/>
              <a:t>, </a:t>
            </a:r>
            <a:r>
              <a:rPr lang="hr-HR" dirty="0" smtClean="0"/>
              <a:t>RTG pluća, </a:t>
            </a:r>
            <a:r>
              <a:rPr lang="en-US" dirty="0" smtClean="0"/>
              <a:t>CT </a:t>
            </a:r>
            <a:r>
              <a:rPr lang="en-US" dirty="0" err="1" smtClean="0"/>
              <a:t>pluća</a:t>
            </a:r>
            <a:r>
              <a:rPr lang="hr-HR" dirty="0" smtClean="0"/>
              <a:t>, </a:t>
            </a:r>
            <a:r>
              <a:rPr lang="hr-HR" dirty="0"/>
              <a:t>c</a:t>
            </a:r>
            <a:r>
              <a:rPr lang="hr-HR" dirty="0" smtClean="0"/>
              <a:t>itološki pregled sputuma ili pleuralnog izljeva, perkutana biopsija bronhoskopija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491880" y="5345581"/>
            <a:ext cx="2160240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Kod liječenja najvažnije je pravovremeno uspostavljanje dijagnoze.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2561348"/>
            <a:ext cx="2736304" cy="39703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Medicinska sestra je važan član multidisciplinarnog tima.</a:t>
            </a:r>
          </a:p>
          <a:p>
            <a:r>
              <a:rPr lang="hr-HR" dirty="0" smtClean="0"/>
              <a:t>Naglasak je na individualnom planu liječenja i kvalitetnom provođenju zdravstvene njege.</a:t>
            </a:r>
          </a:p>
          <a:p>
            <a:r>
              <a:rPr lang="hr-HR" dirty="0" smtClean="0"/>
              <a:t>Medicinska sestra pruža podršku bolesniku i njegovoj obitelji u svladavanju strahova tijekom liječenja i nuspojava terapije.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750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1436F-D29C-4BC1-8458-72CAFBA3266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A7F1B-C0FC-4E6E-9462-791D029B5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7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A7F1B-C0FC-4E6E-9462-791D029B54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4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7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5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0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9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88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6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4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5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7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26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700">
              <a:srgbClr val="676767"/>
            </a:gs>
            <a:gs pos="0">
              <a:srgbClr val="ABB0A2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4A9DB-5FDE-4C87-9712-74E8F9BC6E92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D58C2-10A5-4665-833F-1B580832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57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8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2020-09-11T20:45:48Z</dcterms:created>
  <dcterms:modified xsi:type="dcterms:W3CDTF">2020-09-11T21:50:58Z</dcterms:modified>
</cp:coreProperties>
</file>